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912" r:id="rId1"/>
  </p:sldMasterIdLst>
  <p:notesMasterIdLst>
    <p:notesMasterId r:id="rId35"/>
  </p:notesMasterIdLst>
  <p:sldIdLst>
    <p:sldId id="256" r:id="rId2"/>
    <p:sldId id="278" r:id="rId3"/>
    <p:sldId id="257" r:id="rId4"/>
    <p:sldId id="260" r:id="rId5"/>
    <p:sldId id="285" r:id="rId6"/>
    <p:sldId id="286" r:id="rId7"/>
    <p:sldId id="259" r:id="rId8"/>
    <p:sldId id="262" r:id="rId9"/>
    <p:sldId id="287" r:id="rId10"/>
    <p:sldId id="268" r:id="rId11"/>
    <p:sldId id="290" r:id="rId12"/>
    <p:sldId id="266" r:id="rId13"/>
    <p:sldId id="288" r:id="rId14"/>
    <p:sldId id="267" r:id="rId15"/>
    <p:sldId id="291" r:id="rId16"/>
    <p:sldId id="295" r:id="rId17"/>
    <p:sldId id="292" r:id="rId18"/>
    <p:sldId id="303" r:id="rId19"/>
    <p:sldId id="305" r:id="rId20"/>
    <p:sldId id="277" r:id="rId21"/>
    <p:sldId id="279" r:id="rId22"/>
    <p:sldId id="301" r:id="rId23"/>
    <p:sldId id="293" r:id="rId24"/>
    <p:sldId id="299" r:id="rId25"/>
    <p:sldId id="273" r:id="rId26"/>
    <p:sldId id="274" r:id="rId27"/>
    <p:sldId id="298" r:id="rId28"/>
    <p:sldId id="297" r:id="rId29"/>
    <p:sldId id="300" r:id="rId30"/>
    <p:sldId id="284" r:id="rId31"/>
    <p:sldId id="280" r:id="rId32"/>
    <p:sldId id="282" r:id="rId33"/>
    <p:sldId id="276" r:id="rId34"/>
  </p:sldIdLst>
  <p:sldSz cx="9144000" cy="5143500" type="screen16x9"/>
  <p:notesSz cx="6858000" cy="9144000"/>
  <p:embeddedFontLst>
    <p:embeddedFont>
      <p:font typeface="Calibri" panose="020F0502020204030204" pitchFamily="34" charset="0"/>
      <p:regular r:id="rId36"/>
      <p:bold r:id="rId37"/>
      <p:italic r:id="rId38"/>
      <p:boldItalic r:id="rId39"/>
    </p:embeddedFont>
    <p:embeddedFont>
      <p:font typeface="Calibri Light" panose="020F0302020204030204" pitchFamily="34" charset="0"/>
      <p:regular r:id="rId40"/>
      <p:italic r:id="rId41"/>
    </p:embeddedFont>
    <p:embeddedFont>
      <p:font typeface="Open Sans" panose="020B0604020202020204" charset="0"/>
      <p:regular r:id="rId42"/>
      <p:bold r:id="rId43"/>
      <p:italic r:id="rId44"/>
      <p:boldItalic r:id="rId45"/>
    </p:embeddedFont>
    <p:embeddedFont>
      <p:font typeface="Tw Cen MT" panose="020B0602020104020603" pitchFamily="34" charset="0"/>
      <p:regular r:id="rId46"/>
      <p:bold r:id="rId47"/>
      <p:italic r:id="rId48"/>
      <p:boldItalic r:id="rId4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5"/>
    <a:srgbClr val="FF0000"/>
    <a:srgbClr val="FF9933"/>
    <a:srgbClr val="599ECB"/>
    <a:srgbClr val="0C173E"/>
    <a:srgbClr val="00008F"/>
    <a:srgbClr val="F8F8F8"/>
    <a:srgbClr val="8C058C"/>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898"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19638892123905"/>
          <c:y val="7.3904420917189975E-2"/>
          <c:w val="0.81389517716535431"/>
          <c:h val="0.78270324803149605"/>
        </c:manualLayout>
      </c:layout>
      <c:barChart>
        <c:barDir val="bar"/>
        <c:grouping val="clustered"/>
        <c:varyColors val="0"/>
        <c:ser>
          <c:idx val="0"/>
          <c:order val="0"/>
          <c:tx>
            <c:strRef>
              <c:f>Sheet1!$B$1</c:f>
              <c:strCache>
                <c:ptCount val="1"/>
                <c:pt idx="0">
                  <c:v>Series 1</c:v>
                </c:pt>
              </c:strCache>
            </c:strRef>
          </c:tx>
          <c:spPr>
            <a:gradFill rotWithShape="1">
              <a:gsLst>
                <a:gs pos="0">
                  <a:schemeClr val="accent1">
                    <a:tint val="94000"/>
                    <a:satMod val="100000"/>
                    <a:lumMod val="108000"/>
                  </a:schemeClr>
                </a:gs>
                <a:gs pos="50000">
                  <a:schemeClr val="accent1">
                    <a:tint val="98000"/>
                    <a:shade val="100000"/>
                    <a:satMod val="100000"/>
                    <a:lumMod val="100000"/>
                  </a:schemeClr>
                </a:gs>
                <a:gs pos="100000">
                  <a:schemeClr val="accent1">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c:spPr>
          <c:invertIfNegative val="0"/>
          <c:cat>
            <c:strRef>
              <c:f>Sheet1!$A$2:$A$6</c:f>
              <c:strCache>
                <c:ptCount val="5"/>
                <c:pt idx="0">
                  <c:v>Overall</c:v>
                </c:pt>
                <c:pt idx="1">
                  <c:v>Testing</c:v>
                </c:pt>
                <c:pt idx="2">
                  <c:v>Prototype</c:v>
                </c:pt>
                <c:pt idx="3">
                  <c:v>Design</c:v>
                </c:pt>
                <c:pt idx="4">
                  <c:v>Research</c:v>
                </c:pt>
              </c:strCache>
            </c:strRef>
          </c:cat>
          <c:val>
            <c:numRef>
              <c:f>Sheet1!$B$2:$B$6</c:f>
              <c:numCache>
                <c:formatCode>0%</c:formatCode>
                <c:ptCount val="5"/>
                <c:pt idx="0">
                  <c:v>0.59</c:v>
                </c:pt>
                <c:pt idx="1">
                  <c:v>0.47</c:v>
                </c:pt>
                <c:pt idx="2">
                  <c:v>0.52</c:v>
                </c:pt>
                <c:pt idx="3">
                  <c:v>0.45</c:v>
                </c:pt>
                <c:pt idx="4">
                  <c:v>0.92</c:v>
                </c:pt>
              </c:numCache>
            </c:numRef>
          </c:val>
          <c:extLst>
            <c:ext xmlns:c16="http://schemas.microsoft.com/office/drawing/2014/chart" uri="{C3380CC4-5D6E-409C-BE32-E72D297353CC}">
              <c16:uniqueId val="{00000000-180A-4E05-8044-983A05D4B18A}"/>
            </c:ext>
          </c:extLst>
        </c:ser>
        <c:dLbls>
          <c:showLegendKey val="0"/>
          <c:showVal val="0"/>
          <c:showCatName val="0"/>
          <c:showSerName val="0"/>
          <c:showPercent val="0"/>
          <c:showBubbleSize val="0"/>
        </c:dLbls>
        <c:gapWidth val="115"/>
        <c:overlap val="-20"/>
        <c:axId val="427979640"/>
        <c:axId val="427975048"/>
      </c:barChart>
      <c:catAx>
        <c:axId val="427979640"/>
        <c:scaling>
          <c:orientation val="minMax"/>
        </c:scaling>
        <c:delete val="0"/>
        <c:axPos val="l"/>
        <c:numFmt formatCode="General"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7975048"/>
        <c:crosses val="autoZero"/>
        <c:auto val="1"/>
        <c:lblAlgn val="ctr"/>
        <c:lblOffset val="100"/>
        <c:noMultiLvlLbl val="0"/>
      </c:catAx>
      <c:valAx>
        <c:axId val="4279750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7979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2547F5-0DF9-4AC0-ADE4-25248244DB47}" type="doc">
      <dgm:prSet loTypeId="urn:microsoft.com/office/officeart/2005/8/layout/hierarchy1" loCatId="hierarchy" qsTypeId="urn:microsoft.com/office/officeart/2005/8/quickstyle/simple4" qsCatId="simple" csTypeId="urn:microsoft.com/office/officeart/2005/8/colors/accent6_2" csCatId="accent6"/>
      <dgm:spPr/>
      <dgm:t>
        <a:bodyPr/>
        <a:lstStyle/>
        <a:p>
          <a:endParaRPr lang="en-US"/>
        </a:p>
      </dgm:t>
    </dgm:pt>
    <dgm:pt modelId="{6F1BD3CD-ADBA-45DC-B548-15B2C1913F13}">
      <dgm:prSet/>
      <dgm:spPr/>
      <dgm:t>
        <a:bodyPr/>
        <a:lstStyle/>
        <a:p>
          <a:r>
            <a:rPr lang="en-US"/>
            <a:t>According to the EPA "Depending on the region, homeowners use between 30 and 70 percent of their water outdoors." and Experts estimate that "50 percent of the water we use outdoors goes to waste from evaporation, wind, or runoff due to overwatering." </a:t>
          </a:r>
        </a:p>
      </dgm:t>
    </dgm:pt>
    <dgm:pt modelId="{144D2B70-139D-41F4-B899-185028E61E41}" type="parTrans" cxnId="{C99B7EFB-D937-40D3-A717-8B3FE41465F9}">
      <dgm:prSet/>
      <dgm:spPr/>
      <dgm:t>
        <a:bodyPr/>
        <a:lstStyle/>
        <a:p>
          <a:endParaRPr lang="en-US"/>
        </a:p>
      </dgm:t>
    </dgm:pt>
    <dgm:pt modelId="{90A38144-EEB7-4587-B5D7-EB213C5282BB}" type="sibTrans" cxnId="{C99B7EFB-D937-40D3-A717-8B3FE41465F9}">
      <dgm:prSet/>
      <dgm:spPr/>
      <dgm:t>
        <a:bodyPr/>
        <a:lstStyle/>
        <a:p>
          <a:endParaRPr lang="en-US"/>
        </a:p>
      </dgm:t>
    </dgm:pt>
    <dgm:pt modelId="{F4F3D1C9-7656-4DB5-B419-AD1110294000}">
      <dgm:prSet/>
      <dgm:spPr/>
      <dgm:t>
        <a:bodyPr/>
        <a:lstStyle/>
        <a:p>
          <a:r>
            <a:rPr lang="en-US"/>
            <a:t>According to the University of Florida "If you water too much, the roots don't have any incentive to grow deep, so you end up with a lawn that's weak, susceptible to pests, disease and has shallow roots"</a:t>
          </a:r>
        </a:p>
      </dgm:t>
    </dgm:pt>
    <dgm:pt modelId="{EEF098E8-9296-4DE6-9D98-A9B4DAE98E6E}" type="parTrans" cxnId="{41115DBA-5D3D-43E8-8D43-E1F8A3E714B5}">
      <dgm:prSet/>
      <dgm:spPr/>
      <dgm:t>
        <a:bodyPr/>
        <a:lstStyle/>
        <a:p>
          <a:endParaRPr lang="en-US"/>
        </a:p>
      </dgm:t>
    </dgm:pt>
    <dgm:pt modelId="{A041A4A0-08B4-43D3-B750-FEC60C598663}" type="sibTrans" cxnId="{41115DBA-5D3D-43E8-8D43-E1F8A3E714B5}">
      <dgm:prSet/>
      <dgm:spPr/>
      <dgm:t>
        <a:bodyPr/>
        <a:lstStyle/>
        <a:p>
          <a:endParaRPr lang="en-US"/>
        </a:p>
      </dgm:t>
    </dgm:pt>
    <dgm:pt modelId="{E1A7CA4D-F9E0-4AA0-8FCF-18A64F2FEACF}">
      <dgm:prSet/>
      <dgm:spPr/>
      <dgm:t>
        <a:bodyPr/>
        <a:lstStyle/>
        <a:p>
          <a:r>
            <a:rPr lang="en-US"/>
            <a:t>We are already exceeding the capacity of the Floridan Aquifer System to supply adequate water to maintain springs health. The only way to restore health to these springs is to greatly reduce our reliance on groundwater from the Floridan Aquifer System.</a:t>
          </a:r>
        </a:p>
      </dgm:t>
    </dgm:pt>
    <dgm:pt modelId="{365275A9-4532-4BE3-A141-3BCBDDDA167D}" type="parTrans" cxnId="{62257A9F-97FF-402F-A64F-48A11CC7B8D2}">
      <dgm:prSet/>
      <dgm:spPr/>
      <dgm:t>
        <a:bodyPr/>
        <a:lstStyle/>
        <a:p>
          <a:endParaRPr lang="en-US"/>
        </a:p>
      </dgm:t>
    </dgm:pt>
    <dgm:pt modelId="{8E72A8ED-D574-48D8-93F6-DD2A2A583E0E}" type="sibTrans" cxnId="{62257A9F-97FF-402F-A64F-48A11CC7B8D2}">
      <dgm:prSet/>
      <dgm:spPr/>
      <dgm:t>
        <a:bodyPr/>
        <a:lstStyle/>
        <a:p>
          <a:endParaRPr lang="en-US"/>
        </a:p>
      </dgm:t>
    </dgm:pt>
    <dgm:pt modelId="{AB7C361F-68F1-422C-B3AD-82087FC195A8}" type="pres">
      <dgm:prSet presAssocID="{8E2547F5-0DF9-4AC0-ADE4-25248244DB47}" presName="hierChild1" presStyleCnt="0">
        <dgm:presLayoutVars>
          <dgm:chPref val="1"/>
          <dgm:dir/>
          <dgm:animOne val="branch"/>
          <dgm:animLvl val="lvl"/>
          <dgm:resizeHandles/>
        </dgm:presLayoutVars>
      </dgm:prSet>
      <dgm:spPr/>
    </dgm:pt>
    <dgm:pt modelId="{D5D8F4D2-25B2-49EC-B0FB-1904BF2E2E19}" type="pres">
      <dgm:prSet presAssocID="{6F1BD3CD-ADBA-45DC-B548-15B2C1913F13}" presName="hierRoot1" presStyleCnt="0"/>
      <dgm:spPr/>
    </dgm:pt>
    <dgm:pt modelId="{910FE87B-FE81-4CEB-A10E-622268B036B0}" type="pres">
      <dgm:prSet presAssocID="{6F1BD3CD-ADBA-45DC-B548-15B2C1913F13}" presName="composite" presStyleCnt="0"/>
      <dgm:spPr/>
    </dgm:pt>
    <dgm:pt modelId="{F9495F97-2F67-4A07-90E7-1F47444489FC}" type="pres">
      <dgm:prSet presAssocID="{6F1BD3CD-ADBA-45DC-B548-15B2C1913F13}" presName="background" presStyleLbl="node0" presStyleIdx="0" presStyleCnt="3"/>
      <dgm:spPr>
        <a:solidFill>
          <a:srgbClr val="0C173E"/>
        </a:solidFill>
      </dgm:spPr>
    </dgm:pt>
    <dgm:pt modelId="{858D6C1B-8533-41AB-88B3-1DB9885B7C02}" type="pres">
      <dgm:prSet presAssocID="{6F1BD3CD-ADBA-45DC-B548-15B2C1913F13}" presName="text" presStyleLbl="fgAcc0" presStyleIdx="0" presStyleCnt="3">
        <dgm:presLayoutVars>
          <dgm:chPref val="3"/>
        </dgm:presLayoutVars>
      </dgm:prSet>
      <dgm:spPr/>
    </dgm:pt>
    <dgm:pt modelId="{CFB6FFB5-8E55-4E9D-9735-4379866AE10D}" type="pres">
      <dgm:prSet presAssocID="{6F1BD3CD-ADBA-45DC-B548-15B2C1913F13}" presName="hierChild2" presStyleCnt="0"/>
      <dgm:spPr/>
    </dgm:pt>
    <dgm:pt modelId="{6299AC8A-CDBB-4C57-AF35-FBFE8DC9A3BB}" type="pres">
      <dgm:prSet presAssocID="{F4F3D1C9-7656-4DB5-B419-AD1110294000}" presName="hierRoot1" presStyleCnt="0"/>
      <dgm:spPr/>
    </dgm:pt>
    <dgm:pt modelId="{10A9C7EE-9D0D-4AC4-A785-3B566A6F7F0F}" type="pres">
      <dgm:prSet presAssocID="{F4F3D1C9-7656-4DB5-B419-AD1110294000}" presName="composite" presStyleCnt="0"/>
      <dgm:spPr/>
    </dgm:pt>
    <dgm:pt modelId="{753FE578-F942-4E6B-9426-53D0A8F4F420}" type="pres">
      <dgm:prSet presAssocID="{F4F3D1C9-7656-4DB5-B419-AD1110294000}" presName="background" presStyleLbl="node0" presStyleIdx="1" presStyleCnt="3"/>
      <dgm:spPr>
        <a:solidFill>
          <a:srgbClr val="0C173E"/>
        </a:solidFill>
      </dgm:spPr>
    </dgm:pt>
    <dgm:pt modelId="{29DAAFBB-8334-4CBB-8C11-9FDBA0AA4C6F}" type="pres">
      <dgm:prSet presAssocID="{F4F3D1C9-7656-4DB5-B419-AD1110294000}" presName="text" presStyleLbl="fgAcc0" presStyleIdx="1" presStyleCnt="3">
        <dgm:presLayoutVars>
          <dgm:chPref val="3"/>
        </dgm:presLayoutVars>
      </dgm:prSet>
      <dgm:spPr/>
    </dgm:pt>
    <dgm:pt modelId="{E14E278B-3966-48E9-9CC8-4D7803D17864}" type="pres">
      <dgm:prSet presAssocID="{F4F3D1C9-7656-4DB5-B419-AD1110294000}" presName="hierChild2" presStyleCnt="0"/>
      <dgm:spPr/>
    </dgm:pt>
    <dgm:pt modelId="{1DF71A19-E8A1-419B-BB21-2ACEE611B534}" type="pres">
      <dgm:prSet presAssocID="{E1A7CA4D-F9E0-4AA0-8FCF-18A64F2FEACF}" presName="hierRoot1" presStyleCnt="0"/>
      <dgm:spPr/>
    </dgm:pt>
    <dgm:pt modelId="{2068919D-CC67-485F-95E7-2A8A93E7D743}" type="pres">
      <dgm:prSet presAssocID="{E1A7CA4D-F9E0-4AA0-8FCF-18A64F2FEACF}" presName="composite" presStyleCnt="0"/>
      <dgm:spPr/>
    </dgm:pt>
    <dgm:pt modelId="{6DD727B6-BEE4-45C2-B151-592017041ED7}" type="pres">
      <dgm:prSet presAssocID="{E1A7CA4D-F9E0-4AA0-8FCF-18A64F2FEACF}" presName="background" presStyleLbl="node0" presStyleIdx="2" presStyleCnt="3"/>
      <dgm:spPr>
        <a:solidFill>
          <a:srgbClr val="0C173E"/>
        </a:solidFill>
      </dgm:spPr>
    </dgm:pt>
    <dgm:pt modelId="{DBDE075D-66E5-4785-9022-C4ACA142D36C}" type="pres">
      <dgm:prSet presAssocID="{E1A7CA4D-F9E0-4AA0-8FCF-18A64F2FEACF}" presName="text" presStyleLbl="fgAcc0" presStyleIdx="2" presStyleCnt="3">
        <dgm:presLayoutVars>
          <dgm:chPref val="3"/>
        </dgm:presLayoutVars>
      </dgm:prSet>
      <dgm:spPr/>
    </dgm:pt>
    <dgm:pt modelId="{E4FF9CF2-7A4A-47C1-92DB-576B869DA413}" type="pres">
      <dgm:prSet presAssocID="{E1A7CA4D-F9E0-4AA0-8FCF-18A64F2FEACF}" presName="hierChild2" presStyleCnt="0"/>
      <dgm:spPr/>
    </dgm:pt>
  </dgm:ptLst>
  <dgm:cxnLst>
    <dgm:cxn modelId="{0764D97B-6C77-4666-8727-0DE6BAC8E8F5}" type="presOf" srcId="{8E2547F5-0DF9-4AC0-ADE4-25248244DB47}" destId="{AB7C361F-68F1-422C-B3AD-82087FC195A8}" srcOrd="0" destOrd="0" presId="urn:microsoft.com/office/officeart/2005/8/layout/hierarchy1"/>
    <dgm:cxn modelId="{70D88E85-BCB9-43AF-98DE-832933E543DB}" type="presOf" srcId="{6F1BD3CD-ADBA-45DC-B548-15B2C1913F13}" destId="{858D6C1B-8533-41AB-88B3-1DB9885B7C02}" srcOrd="0" destOrd="0" presId="urn:microsoft.com/office/officeart/2005/8/layout/hierarchy1"/>
    <dgm:cxn modelId="{EF881B89-4759-4EE6-806A-F5D0C68C4362}" type="presOf" srcId="{F4F3D1C9-7656-4DB5-B419-AD1110294000}" destId="{29DAAFBB-8334-4CBB-8C11-9FDBA0AA4C6F}" srcOrd="0" destOrd="0" presId="urn:microsoft.com/office/officeart/2005/8/layout/hierarchy1"/>
    <dgm:cxn modelId="{62257A9F-97FF-402F-A64F-48A11CC7B8D2}" srcId="{8E2547F5-0DF9-4AC0-ADE4-25248244DB47}" destId="{E1A7CA4D-F9E0-4AA0-8FCF-18A64F2FEACF}" srcOrd="2" destOrd="0" parTransId="{365275A9-4532-4BE3-A141-3BCBDDDA167D}" sibTransId="{8E72A8ED-D574-48D8-93F6-DD2A2A583E0E}"/>
    <dgm:cxn modelId="{41115DBA-5D3D-43E8-8D43-E1F8A3E714B5}" srcId="{8E2547F5-0DF9-4AC0-ADE4-25248244DB47}" destId="{F4F3D1C9-7656-4DB5-B419-AD1110294000}" srcOrd="1" destOrd="0" parTransId="{EEF098E8-9296-4DE6-9D98-A9B4DAE98E6E}" sibTransId="{A041A4A0-08B4-43D3-B750-FEC60C598663}"/>
    <dgm:cxn modelId="{D1EC1FE0-1144-4DE4-AEE1-EE440DA5760E}" type="presOf" srcId="{E1A7CA4D-F9E0-4AA0-8FCF-18A64F2FEACF}" destId="{DBDE075D-66E5-4785-9022-C4ACA142D36C}" srcOrd="0" destOrd="0" presId="urn:microsoft.com/office/officeart/2005/8/layout/hierarchy1"/>
    <dgm:cxn modelId="{C99B7EFB-D937-40D3-A717-8B3FE41465F9}" srcId="{8E2547F5-0DF9-4AC0-ADE4-25248244DB47}" destId="{6F1BD3CD-ADBA-45DC-B548-15B2C1913F13}" srcOrd="0" destOrd="0" parTransId="{144D2B70-139D-41F4-B899-185028E61E41}" sibTransId="{90A38144-EEB7-4587-B5D7-EB213C5282BB}"/>
    <dgm:cxn modelId="{D19E41DA-6010-4CFE-AF79-2EC09DC379EC}" type="presParOf" srcId="{AB7C361F-68F1-422C-B3AD-82087FC195A8}" destId="{D5D8F4D2-25B2-49EC-B0FB-1904BF2E2E19}" srcOrd="0" destOrd="0" presId="urn:microsoft.com/office/officeart/2005/8/layout/hierarchy1"/>
    <dgm:cxn modelId="{C0FC2449-1E2F-4CE0-8A99-220FCB88C997}" type="presParOf" srcId="{D5D8F4D2-25B2-49EC-B0FB-1904BF2E2E19}" destId="{910FE87B-FE81-4CEB-A10E-622268B036B0}" srcOrd="0" destOrd="0" presId="urn:microsoft.com/office/officeart/2005/8/layout/hierarchy1"/>
    <dgm:cxn modelId="{AADE31FD-E4CE-4D6E-ADDF-20434CD8AD3E}" type="presParOf" srcId="{910FE87B-FE81-4CEB-A10E-622268B036B0}" destId="{F9495F97-2F67-4A07-90E7-1F47444489FC}" srcOrd="0" destOrd="0" presId="urn:microsoft.com/office/officeart/2005/8/layout/hierarchy1"/>
    <dgm:cxn modelId="{3124F761-E4A0-4020-B527-7F5FF03CDE18}" type="presParOf" srcId="{910FE87B-FE81-4CEB-A10E-622268B036B0}" destId="{858D6C1B-8533-41AB-88B3-1DB9885B7C02}" srcOrd="1" destOrd="0" presId="urn:microsoft.com/office/officeart/2005/8/layout/hierarchy1"/>
    <dgm:cxn modelId="{5E863868-A10C-40B5-A69A-95EA898A69BC}" type="presParOf" srcId="{D5D8F4D2-25B2-49EC-B0FB-1904BF2E2E19}" destId="{CFB6FFB5-8E55-4E9D-9735-4379866AE10D}" srcOrd="1" destOrd="0" presId="urn:microsoft.com/office/officeart/2005/8/layout/hierarchy1"/>
    <dgm:cxn modelId="{9CE1C34C-DA93-4747-96E4-9233C63D8E8F}" type="presParOf" srcId="{AB7C361F-68F1-422C-B3AD-82087FC195A8}" destId="{6299AC8A-CDBB-4C57-AF35-FBFE8DC9A3BB}" srcOrd="1" destOrd="0" presId="urn:microsoft.com/office/officeart/2005/8/layout/hierarchy1"/>
    <dgm:cxn modelId="{4CE085E2-1C25-4F96-ADC5-D5974AAA9927}" type="presParOf" srcId="{6299AC8A-CDBB-4C57-AF35-FBFE8DC9A3BB}" destId="{10A9C7EE-9D0D-4AC4-A785-3B566A6F7F0F}" srcOrd="0" destOrd="0" presId="urn:microsoft.com/office/officeart/2005/8/layout/hierarchy1"/>
    <dgm:cxn modelId="{29559981-BF01-4255-9160-BC97C20E7166}" type="presParOf" srcId="{10A9C7EE-9D0D-4AC4-A785-3B566A6F7F0F}" destId="{753FE578-F942-4E6B-9426-53D0A8F4F420}" srcOrd="0" destOrd="0" presId="urn:microsoft.com/office/officeart/2005/8/layout/hierarchy1"/>
    <dgm:cxn modelId="{C95D9D13-F19A-450B-B75F-A8589E60B40B}" type="presParOf" srcId="{10A9C7EE-9D0D-4AC4-A785-3B566A6F7F0F}" destId="{29DAAFBB-8334-4CBB-8C11-9FDBA0AA4C6F}" srcOrd="1" destOrd="0" presId="urn:microsoft.com/office/officeart/2005/8/layout/hierarchy1"/>
    <dgm:cxn modelId="{B94E6E96-0075-440E-B8F6-A7F483D41887}" type="presParOf" srcId="{6299AC8A-CDBB-4C57-AF35-FBFE8DC9A3BB}" destId="{E14E278B-3966-48E9-9CC8-4D7803D17864}" srcOrd="1" destOrd="0" presId="urn:microsoft.com/office/officeart/2005/8/layout/hierarchy1"/>
    <dgm:cxn modelId="{EEE354A9-71AD-4324-B1EB-F5A47AB25EEE}" type="presParOf" srcId="{AB7C361F-68F1-422C-B3AD-82087FC195A8}" destId="{1DF71A19-E8A1-419B-BB21-2ACEE611B534}" srcOrd="2" destOrd="0" presId="urn:microsoft.com/office/officeart/2005/8/layout/hierarchy1"/>
    <dgm:cxn modelId="{0F93D84C-0225-40ED-AACE-1D5EAD9EB010}" type="presParOf" srcId="{1DF71A19-E8A1-419B-BB21-2ACEE611B534}" destId="{2068919D-CC67-485F-95E7-2A8A93E7D743}" srcOrd="0" destOrd="0" presId="urn:microsoft.com/office/officeart/2005/8/layout/hierarchy1"/>
    <dgm:cxn modelId="{1211C3B6-0B8C-4FEA-B27A-569F9B52AD4E}" type="presParOf" srcId="{2068919D-CC67-485F-95E7-2A8A93E7D743}" destId="{6DD727B6-BEE4-45C2-B151-592017041ED7}" srcOrd="0" destOrd="0" presId="urn:microsoft.com/office/officeart/2005/8/layout/hierarchy1"/>
    <dgm:cxn modelId="{57A8933B-6683-4A59-81AB-AE3523379FC4}" type="presParOf" srcId="{2068919D-CC67-485F-95E7-2A8A93E7D743}" destId="{DBDE075D-66E5-4785-9022-C4ACA142D36C}" srcOrd="1" destOrd="0" presId="urn:microsoft.com/office/officeart/2005/8/layout/hierarchy1"/>
    <dgm:cxn modelId="{A54C1E77-B1A1-4063-82AD-BC41D989CDFF}" type="presParOf" srcId="{1DF71A19-E8A1-419B-BB21-2ACEE611B534}" destId="{E4FF9CF2-7A4A-47C1-92DB-576B869DA413}"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495F97-2F67-4A07-90E7-1F47444489FC}">
      <dsp:nvSpPr>
        <dsp:cNvPr id="0" name=""/>
        <dsp:cNvSpPr/>
      </dsp:nvSpPr>
      <dsp:spPr>
        <a:xfrm>
          <a:off x="0" y="326477"/>
          <a:ext cx="2185987" cy="1388102"/>
        </a:xfrm>
        <a:prstGeom prst="roundRect">
          <a:avLst>
            <a:gd name="adj" fmla="val 10000"/>
          </a:avLst>
        </a:prstGeom>
        <a:solidFill>
          <a:srgbClr val="0C173E"/>
        </a:soli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sp>
    <dsp:sp modelId="{858D6C1B-8533-41AB-88B3-1DB9885B7C02}">
      <dsp:nvSpPr>
        <dsp:cNvPr id="0" name=""/>
        <dsp:cNvSpPr/>
      </dsp:nvSpPr>
      <dsp:spPr>
        <a:xfrm>
          <a:off x="242887" y="557220"/>
          <a:ext cx="2185987" cy="1388102"/>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According to the EPA "Depending on the region, homeowners use between 30 and 70 percent of their water outdoors." and Experts estimate that "50 percent of the water we use outdoors goes to waste from evaporation, wind, or runoff due to overwatering." </a:t>
          </a:r>
        </a:p>
      </dsp:txBody>
      <dsp:txXfrm>
        <a:off x="283543" y="597876"/>
        <a:ext cx="2104675" cy="1306790"/>
      </dsp:txXfrm>
    </dsp:sp>
    <dsp:sp modelId="{753FE578-F942-4E6B-9426-53D0A8F4F420}">
      <dsp:nvSpPr>
        <dsp:cNvPr id="0" name=""/>
        <dsp:cNvSpPr/>
      </dsp:nvSpPr>
      <dsp:spPr>
        <a:xfrm>
          <a:off x="2671762" y="326477"/>
          <a:ext cx="2185987" cy="1388102"/>
        </a:xfrm>
        <a:prstGeom prst="roundRect">
          <a:avLst>
            <a:gd name="adj" fmla="val 10000"/>
          </a:avLst>
        </a:prstGeom>
        <a:solidFill>
          <a:srgbClr val="0C173E"/>
        </a:soli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sp>
    <dsp:sp modelId="{29DAAFBB-8334-4CBB-8C11-9FDBA0AA4C6F}">
      <dsp:nvSpPr>
        <dsp:cNvPr id="0" name=""/>
        <dsp:cNvSpPr/>
      </dsp:nvSpPr>
      <dsp:spPr>
        <a:xfrm>
          <a:off x="2914650" y="557220"/>
          <a:ext cx="2185987" cy="1388102"/>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According to the University of Florida "If you water too much, the roots don't have any incentive to grow deep, so you end up with a lawn that's weak, susceptible to pests, disease and has shallow roots"</a:t>
          </a:r>
        </a:p>
      </dsp:txBody>
      <dsp:txXfrm>
        <a:off x="2955306" y="597876"/>
        <a:ext cx="2104675" cy="1306790"/>
      </dsp:txXfrm>
    </dsp:sp>
    <dsp:sp modelId="{6DD727B6-BEE4-45C2-B151-592017041ED7}">
      <dsp:nvSpPr>
        <dsp:cNvPr id="0" name=""/>
        <dsp:cNvSpPr/>
      </dsp:nvSpPr>
      <dsp:spPr>
        <a:xfrm>
          <a:off x="5343524" y="326477"/>
          <a:ext cx="2185987" cy="1388102"/>
        </a:xfrm>
        <a:prstGeom prst="roundRect">
          <a:avLst>
            <a:gd name="adj" fmla="val 10000"/>
          </a:avLst>
        </a:prstGeom>
        <a:solidFill>
          <a:srgbClr val="0C173E"/>
        </a:soli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sp>
    <dsp:sp modelId="{DBDE075D-66E5-4785-9022-C4ACA142D36C}">
      <dsp:nvSpPr>
        <dsp:cNvPr id="0" name=""/>
        <dsp:cNvSpPr/>
      </dsp:nvSpPr>
      <dsp:spPr>
        <a:xfrm>
          <a:off x="5586412" y="557220"/>
          <a:ext cx="2185987" cy="1388102"/>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We are already exceeding the capacity of the Floridan Aquifer System to supply adequate water to maintain springs health. The only way to restore health to these springs is to greatly reduce our reliance on groundwater from the Floridan Aquifer System.</a:t>
          </a:r>
        </a:p>
      </dsp:txBody>
      <dsp:txXfrm>
        <a:off x="5627068" y="597876"/>
        <a:ext cx="2104675" cy="130679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03771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769820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9569399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313259" y="975589"/>
            <a:ext cx="6517482" cy="1881910"/>
          </a:xfrm>
        </p:spPr>
        <p:txBody>
          <a:bodyPr anchor="b">
            <a:normAutofit/>
          </a:bodyPr>
          <a:lstStyle>
            <a:lvl1pPr algn="ctr">
              <a:defRPr sz="3600"/>
            </a:lvl1pPr>
          </a:lstStyle>
          <a:p>
            <a:r>
              <a:rPr lang="en-US"/>
              <a:t>Click to edit Master title style</a:t>
            </a:r>
          </a:p>
        </p:txBody>
      </p:sp>
      <p:sp>
        <p:nvSpPr>
          <p:cNvPr id="3" name="Subtitle 2"/>
          <p:cNvSpPr>
            <a:spLocks noGrp="1"/>
          </p:cNvSpPr>
          <p:nvPr>
            <p:ph type="subTitle" idx="1"/>
          </p:nvPr>
        </p:nvSpPr>
        <p:spPr>
          <a:xfrm>
            <a:off x="1313259" y="2914651"/>
            <a:ext cx="6517482" cy="1028699"/>
          </a:xfrm>
        </p:spPr>
        <p:txBody>
          <a:bodyPr>
            <a:normAutofit/>
          </a:bodyPr>
          <a:lstStyle>
            <a:lvl1pPr marL="0" indent="0" algn="ctr">
              <a:buNone/>
              <a:defRPr sz="16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smtClean="0"/>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5695872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46" y="3217030"/>
            <a:ext cx="7773324" cy="608708"/>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888558" y="523696"/>
            <a:ext cx="7366899" cy="2410602"/>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85331" y="3831546"/>
            <a:ext cx="7773339" cy="511854"/>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6/20/2018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4641529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7773339" cy="2570434"/>
          </a:xfrm>
        </p:spPr>
        <p:txBody>
          <a:bodyPr anchor="ctr"/>
          <a:lstStyle>
            <a:lvl1pPr algn="ctr">
              <a:defRPr sz="2400"/>
            </a:lvl1pPr>
          </a:lstStyle>
          <a:p>
            <a:r>
              <a:rPr lang="en-US"/>
              <a:t>Click to edit Master title style</a:t>
            </a:r>
          </a:p>
        </p:txBody>
      </p:sp>
      <p:sp>
        <p:nvSpPr>
          <p:cNvPr id="4" name="Text Placeholder 3"/>
          <p:cNvSpPr>
            <a:spLocks noGrp="1"/>
          </p:cNvSpPr>
          <p:nvPr>
            <p:ph type="body" sz="half" idx="2"/>
          </p:nvPr>
        </p:nvSpPr>
        <p:spPr>
          <a:xfrm>
            <a:off x="685331" y="3153616"/>
            <a:ext cx="7773339" cy="1189785"/>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6/20/2018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4812307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1084659" y="457200"/>
            <a:ext cx="6977064" cy="2244678"/>
          </a:xfrm>
        </p:spPr>
        <p:txBody>
          <a:bodyPr anchor="ctr"/>
          <a:lstStyle>
            <a:lvl1pPr>
              <a:defRPr sz="2400"/>
            </a:lvl1pPr>
          </a:lstStyle>
          <a:p>
            <a:r>
              <a:rPr lang="en-US"/>
              <a:t>Click to edit Master title style</a:t>
            </a:r>
          </a:p>
        </p:txBody>
      </p:sp>
      <p:sp>
        <p:nvSpPr>
          <p:cNvPr id="12" name="Text Placeholder 3"/>
          <p:cNvSpPr>
            <a:spLocks noGrp="1"/>
          </p:cNvSpPr>
          <p:nvPr>
            <p:ph type="body" sz="half" idx="13"/>
          </p:nvPr>
        </p:nvSpPr>
        <p:spPr>
          <a:xfrm>
            <a:off x="1290484" y="2707524"/>
            <a:ext cx="6564224" cy="446091"/>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85331" y="3279597"/>
            <a:ext cx="7773339" cy="106579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6/20/2018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
        <p:nvSpPr>
          <p:cNvPr id="13" name="TextBox 12"/>
          <p:cNvSpPr txBox="1"/>
          <p:nvPr/>
        </p:nvSpPr>
        <p:spPr>
          <a:xfrm>
            <a:off x="751116" y="565625"/>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a:solidFill>
                  <a:schemeClr val="tx1"/>
                </a:solidFill>
                <a:effectLst/>
              </a:rPr>
              <a:t>“</a:t>
            </a:r>
          </a:p>
        </p:txBody>
      </p:sp>
      <p:sp>
        <p:nvSpPr>
          <p:cNvPr id="14" name="TextBox 13"/>
          <p:cNvSpPr txBox="1"/>
          <p:nvPr/>
        </p:nvSpPr>
        <p:spPr>
          <a:xfrm>
            <a:off x="7918169" y="2245184"/>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a:solidFill>
                  <a:schemeClr val="tx1"/>
                </a:solidFill>
                <a:effectLst/>
              </a:rPr>
              <a:t>”</a:t>
            </a:r>
          </a:p>
        </p:txBody>
      </p:sp>
    </p:spTree>
    <p:extLst>
      <p:ext uri="{BB962C8B-B14F-4D97-AF65-F5344CB8AC3E}">
        <p14:creationId xmlns:p14="http://schemas.microsoft.com/office/powerpoint/2010/main" val="252740463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1604041"/>
            <a:ext cx="7773339" cy="1883876"/>
          </a:xfrm>
        </p:spPr>
        <p:txBody>
          <a:bodyPr anchor="b"/>
          <a:lstStyle>
            <a:lvl1pPr algn="ctr">
              <a:defRPr sz="2400"/>
            </a:lvl1pPr>
          </a:lstStyle>
          <a:p>
            <a:r>
              <a:rPr lang="en-US"/>
              <a:t>Click to edit Master title style</a:t>
            </a:r>
          </a:p>
        </p:txBody>
      </p:sp>
      <p:sp>
        <p:nvSpPr>
          <p:cNvPr id="4" name="Text Placeholder 3"/>
          <p:cNvSpPr>
            <a:spLocks noGrp="1"/>
          </p:cNvSpPr>
          <p:nvPr>
            <p:ph type="body" sz="half" idx="2"/>
          </p:nvPr>
        </p:nvSpPr>
        <p:spPr>
          <a:xfrm>
            <a:off x="685331" y="3496751"/>
            <a:ext cx="7773339" cy="855483"/>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6/20/2018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7816818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5" name="Title 1"/>
          <p:cNvSpPr>
            <a:spLocks noGrp="1"/>
          </p:cNvSpPr>
          <p:nvPr>
            <p:ph type="title"/>
          </p:nvPr>
        </p:nvSpPr>
        <p:spPr>
          <a:xfrm>
            <a:off x="685331" y="457200"/>
            <a:ext cx="7773339" cy="1203821"/>
          </a:xfrm>
        </p:spPr>
        <p:txBody>
          <a:bodyPr/>
          <a:lstStyle/>
          <a:p>
            <a:r>
              <a:rPr lang="en-US"/>
              <a:t>Click to edit Master title style</a:t>
            </a:r>
          </a:p>
        </p:txBody>
      </p:sp>
      <p:sp>
        <p:nvSpPr>
          <p:cNvPr id="7" name="Text Placeholder 2"/>
          <p:cNvSpPr>
            <a:spLocks noGrp="1"/>
          </p:cNvSpPr>
          <p:nvPr>
            <p:ph type="body" idx="1"/>
          </p:nvPr>
        </p:nvSpPr>
        <p:spPr>
          <a:xfrm>
            <a:off x="685331" y="1775320"/>
            <a:ext cx="2474232"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685331" y="2207517"/>
            <a:ext cx="2474232"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39292" y="1775320"/>
            <a:ext cx="2468641"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31012" y="2207517"/>
            <a:ext cx="2477513"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979974" y="1775320"/>
            <a:ext cx="2478696"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979974" y="2207517"/>
            <a:ext cx="2478696"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C764DE79-268F-4C1A-8933-263129D2AF90}" type="datetimeFigureOut">
              <a:rPr lang="en-US" smtClean="0"/>
              <a:t>6/20/2018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1788468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0" name="Title 1"/>
          <p:cNvSpPr>
            <a:spLocks noGrp="1"/>
          </p:cNvSpPr>
          <p:nvPr>
            <p:ph type="title"/>
          </p:nvPr>
        </p:nvSpPr>
        <p:spPr>
          <a:xfrm>
            <a:off x="685331" y="458079"/>
            <a:ext cx="7773339" cy="1202942"/>
          </a:xfrm>
        </p:spPr>
        <p:txBody>
          <a:bodyPr/>
          <a:lstStyle/>
          <a:p>
            <a:r>
              <a:rPr lang="en-US"/>
              <a:t>Click to edit Master title style</a:t>
            </a:r>
          </a:p>
        </p:txBody>
      </p:sp>
      <p:sp>
        <p:nvSpPr>
          <p:cNvPr id="19" name="Text Placeholder 2"/>
          <p:cNvSpPr>
            <a:spLocks noGrp="1"/>
          </p:cNvSpPr>
          <p:nvPr>
            <p:ph type="body" idx="1"/>
          </p:nvPr>
        </p:nvSpPr>
        <p:spPr>
          <a:xfrm>
            <a:off x="685331" y="3153615"/>
            <a:ext cx="2472307"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685331" y="1775320"/>
            <a:ext cx="2472307" cy="1143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21" name="Text Placeholder 3"/>
          <p:cNvSpPr>
            <a:spLocks noGrp="1"/>
          </p:cNvSpPr>
          <p:nvPr>
            <p:ph type="body" sz="half" idx="18"/>
          </p:nvPr>
        </p:nvSpPr>
        <p:spPr>
          <a:xfrm>
            <a:off x="685331" y="3585811"/>
            <a:ext cx="2472307" cy="75758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32069" y="3153615"/>
            <a:ext cx="2476371"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331011" y="1775320"/>
            <a:ext cx="2477514" cy="1143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24" name="Text Placeholder 3"/>
          <p:cNvSpPr>
            <a:spLocks noGrp="1"/>
          </p:cNvSpPr>
          <p:nvPr>
            <p:ph type="body" sz="half" idx="19"/>
          </p:nvPr>
        </p:nvSpPr>
        <p:spPr>
          <a:xfrm>
            <a:off x="3331011" y="3585811"/>
            <a:ext cx="2477514" cy="75758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979974" y="3153615"/>
            <a:ext cx="2475511"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5979974" y="1775320"/>
            <a:ext cx="2478696" cy="1143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27" name="Text Placeholder 3"/>
          <p:cNvSpPr>
            <a:spLocks noGrp="1"/>
          </p:cNvSpPr>
          <p:nvPr>
            <p:ph type="body" sz="half" idx="20"/>
          </p:nvPr>
        </p:nvSpPr>
        <p:spPr>
          <a:xfrm>
            <a:off x="5979880" y="3585809"/>
            <a:ext cx="2478790" cy="757591"/>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C764DE79-268F-4C1A-8933-263129D2AF90}" type="datetimeFigureOut">
              <a:rPr lang="en-US" smtClean="0"/>
              <a:t>6/20/2018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3790537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11" name="Vertical Text Placeholder 2"/>
          <p:cNvSpPr>
            <a:spLocks noGrp="1"/>
          </p:cNvSpPr>
          <p:nvPr>
            <p:ph type="body" orient="vert" sz="quarter" idx="13"/>
          </p:nvPr>
        </p:nvSpPr>
        <p:spPr>
          <a:xfrm>
            <a:off x="685331" y="1775320"/>
            <a:ext cx="7773339" cy="25680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3814564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Vertical Title 1"/>
          <p:cNvSpPr>
            <a:spLocks noGrp="1"/>
          </p:cNvSpPr>
          <p:nvPr>
            <p:ph type="title" orient="vert"/>
          </p:nvPr>
        </p:nvSpPr>
        <p:spPr>
          <a:xfrm>
            <a:off x="6543675" y="457201"/>
            <a:ext cx="1914995" cy="3886199"/>
          </a:xfrm>
        </p:spPr>
        <p:txBody>
          <a:bodyPr vert="eaVert"/>
          <a:lstStyle>
            <a:lvl1pPr algn="l">
              <a:defRPr/>
            </a:lvl1pPr>
          </a:lstStyle>
          <a:p>
            <a:r>
              <a:rPr lang="en-US"/>
              <a:t>Click to edit Master title style</a:t>
            </a:r>
          </a:p>
        </p:txBody>
      </p:sp>
      <p:sp>
        <p:nvSpPr>
          <p:cNvPr id="8" name="Vertical Text Placeholder 2"/>
          <p:cNvSpPr>
            <a:spLocks noGrp="1"/>
          </p:cNvSpPr>
          <p:nvPr>
            <p:ph type="body" orient="vert" sz="quarter" idx="13"/>
          </p:nvPr>
        </p:nvSpPr>
        <p:spPr>
          <a:xfrm>
            <a:off x="685331" y="457201"/>
            <a:ext cx="5744043" cy="38861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84756220"/>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7"/>
        <p:cNvGrpSpPr/>
        <p:nvPr/>
      </p:nvGrpSpPr>
      <p:grpSpPr>
        <a:xfrm>
          <a:off x="0" y="0"/>
          <a:ext cx="0" cy="0"/>
          <a:chOff x="0" y="0"/>
          <a:chExt cx="0" cy="0"/>
        </a:xfrm>
      </p:grpSpPr>
      <p:sp>
        <p:nvSpPr>
          <p:cNvPr id="39" name="Shape 39"/>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37471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2" name="Shape 22"/>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Shape 23"/>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530625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sz="quarter" idx="13"/>
          </p:nvPr>
        </p:nvSpPr>
        <p:spPr>
          <a:xfrm>
            <a:off x="685330" y="1775320"/>
            <a:ext cx="7772870" cy="2568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28850648"/>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Shape 27"/>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Shape 28"/>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Shape 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997394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5"/>
        <p:cNvGrpSpPr/>
        <p:nvPr/>
      </p:nvGrpSpPr>
      <p:grpSpPr>
        <a:xfrm>
          <a:off x="0" y="0"/>
          <a:ext cx="0" cy="0"/>
          <a:chOff x="0" y="0"/>
          <a:chExt cx="0" cy="0"/>
        </a:xfrm>
      </p:grpSpPr>
      <p:sp>
        <p:nvSpPr>
          <p:cNvPr id="18" name="Shape 18"/>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523917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621423"/>
            <a:ext cx="7763814" cy="2052614"/>
          </a:xfrm>
        </p:spPr>
        <p:txBody>
          <a:bodyPr anchor="b">
            <a:normAutofit/>
          </a:bodyPr>
          <a:lstStyle>
            <a:lvl1pPr>
              <a:defRPr sz="3000"/>
            </a:lvl1pPr>
          </a:lstStyle>
          <a:p>
            <a:r>
              <a:rPr lang="en-US"/>
              <a:t>Click to edit Master title style</a:t>
            </a:r>
          </a:p>
        </p:txBody>
      </p:sp>
      <p:sp>
        <p:nvSpPr>
          <p:cNvPr id="3" name="Text Placeholder 2"/>
          <p:cNvSpPr>
            <a:spLocks noGrp="1"/>
          </p:cNvSpPr>
          <p:nvPr>
            <p:ph type="body" idx="1"/>
          </p:nvPr>
        </p:nvSpPr>
        <p:spPr>
          <a:xfrm>
            <a:off x="685331" y="2743093"/>
            <a:ext cx="7763814" cy="1026137"/>
          </a:xfrm>
        </p:spPr>
        <p:txBody>
          <a:bodyPr>
            <a:normAutofit/>
          </a:bodyPr>
          <a:lstStyle>
            <a:lvl1pPr marL="0" indent="0" algn="ctr">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0303954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Title 1"/>
          <p:cNvSpPr>
            <a:spLocks noGrp="1"/>
          </p:cNvSpPr>
          <p:nvPr>
            <p:ph type="title"/>
          </p:nvPr>
        </p:nvSpPr>
        <p:spPr>
          <a:xfrm>
            <a:off x="685332" y="463888"/>
            <a:ext cx="7773338" cy="1197133"/>
          </a:xfrm>
        </p:spPr>
        <p:txBody>
          <a:bodyPr/>
          <a:lstStyle/>
          <a:p>
            <a:r>
              <a:rPr lang="en-US"/>
              <a:t>Click to edit Master title style</a:t>
            </a:r>
          </a:p>
        </p:txBody>
      </p:sp>
      <p:sp>
        <p:nvSpPr>
          <p:cNvPr id="12" name="Content Placeholder 2"/>
          <p:cNvSpPr>
            <a:spLocks noGrp="1"/>
          </p:cNvSpPr>
          <p:nvPr>
            <p:ph sz="quarter" idx="13"/>
          </p:nvPr>
        </p:nvSpPr>
        <p:spPr>
          <a:xfrm>
            <a:off x="685330" y="1775320"/>
            <a:ext cx="3829520" cy="2568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4"/>
          </p:nvPr>
        </p:nvSpPr>
        <p:spPr>
          <a:xfrm>
            <a:off x="4629150" y="1775320"/>
            <a:ext cx="3829050" cy="2568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smtClean="0"/>
              <a:t>6/20/2018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7253649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Title 1"/>
          <p:cNvSpPr>
            <a:spLocks noGrp="1"/>
          </p:cNvSpPr>
          <p:nvPr>
            <p:ph type="title"/>
          </p:nvPr>
        </p:nvSpPr>
        <p:spPr>
          <a:xfrm>
            <a:off x="685332" y="463888"/>
            <a:ext cx="7773338" cy="1197133"/>
          </a:xfrm>
        </p:spPr>
        <p:txBody>
          <a:bodyPr/>
          <a:lstStyle/>
          <a:p>
            <a:r>
              <a:rPr lang="en-US"/>
              <a:t>Click to edit Master title style</a:t>
            </a:r>
          </a:p>
        </p:txBody>
      </p:sp>
      <p:sp>
        <p:nvSpPr>
          <p:cNvPr id="3" name="Text Placeholder 2"/>
          <p:cNvSpPr>
            <a:spLocks noGrp="1"/>
          </p:cNvSpPr>
          <p:nvPr>
            <p:ph type="body" idx="1"/>
          </p:nvPr>
        </p:nvSpPr>
        <p:spPr>
          <a:xfrm>
            <a:off x="859746" y="1778263"/>
            <a:ext cx="3655106" cy="509996"/>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Content Placeholder 3"/>
          <p:cNvSpPr>
            <a:spLocks noGrp="1"/>
          </p:cNvSpPr>
          <p:nvPr>
            <p:ph sz="quarter" idx="13"/>
          </p:nvPr>
        </p:nvSpPr>
        <p:spPr>
          <a:xfrm>
            <a:off x="685331" y="2288260"/>
            <a:ext cx="3829520" cy="20551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97317" y="1778263"/>
            <a:ext cx="3661353" cy="509996"/>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3" name="Content Placeholder 5"/>
          <p:cNvSpPr>
            <a:spLocks noGrp="1"/>
          </p:cNvSpPr>
          <p:nvPr>
            <p:ph sz="quarter" idx="14"/>
          </p:nvPr>
        </p:nvSpPr>
        <p:spPr>
          <a:xfrm>
            <a:off x="4629150" y="2288260"/>
            <a:ext cx="3829051" cy="20551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smtClean="0"/>
              <a:t>6/20/2018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5391500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t>6/20/2018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2355882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Date Placeholder 1"/>
          <p:cNvSpPr>
            <a:spLocks noGrp="1"/>
          </p:cNvSpPr>
          <p:nvPr>
            <p:ph type="dt" sz="half" idx="10"/>
          </p:nvPr>
        </p:nvSpPr>
        <p:spPr/>
        <p:txBody>
          <a:bodyPr/>
          <a:lstStyle/>
          <a:p>
            <a:fld id="{C764DE79-268F-4C1A-8933-263129D2AF90}" type="datetimeFigureOut">
              <a:rPr lang="en-US" smtClean="0"/>
              <a:t>6/20/2018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44087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2951766" cy="1517439"/>
          </a:xfrm>
        </p:spPr>
        <p:txBody>
          <a:bodyPr anchor="b"/>
          <a:lstStyle>
            <a:lvl1pPr algn="ctr">
              <a:defRPr sz="2400"/>
            </a:lvl1pPr>
          </a:lstStyle>
          <a:p>
            <a:r>
              <a:rPr lang="en-US"/>
              <a:t>Click to edit Master title style</a:t>
            </a:r>
          </a:p>
        </p:txBody>
      </p:sp>
      <p:sp>
        <p:nvSpPr>
          <p:cNvPr id="10" name="Content Placeholder 2"/>
          <p:cNvSpPr>
            <a:spLocks noGrp="1"/>
          </p:cNvSpPr>
          <p:nvPr>
            <p:ph sz="quarter" idx="13"/>
          </p:nvPr>
        </p:nvSpPr>
        <p:spPr>
          <a:xfrm>
            <a:off x="3808547" y="457201"/>
            <a:ext cx="4650122" cy="38861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331" y="1974639"/>
            <a:ext cx="2951767" cy="2368761"/>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6/20/2018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6516257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4451227" cy="1517441"/>
          </a:xfrm>
        </p:spPr>
        <p:txBody>
          <a:bodyPr anchor="b"/>
          <a:lstStyle>
            <a:lvl1pPr algn="ctr">
              <a:defRPr sz="2400"/>
            </a:lvl1pPr>
          </a:lstStyle>
          <a:p>
            <a:r>
              <a:rPr lang="en-US"/>
              <a:t>Click to edit Master title style</a:t>
            </a:r>
          </a:p>
        </p:txBody>
      </p:sp>
      <p:sp>
        <p:nvSpPr>
          <p:cNvPr id="3" name="Picture Placeholder 2"/>
          <p:cNvSpPr>
            <a:spLocks noGrp="1" noChangeAspect="1"/>
          </p:cNvSpPr>
          <p:nvPr>
            <p:ph type="pic" idx="1"/>
          </p:nvPr>
        </p:nvSpPr>
        <p:spPr>
          <a:xfrm>
            <a:off x="5568602" y="457201"/>
            <a:ext cx="2441519" cy="38862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85346" y="1974639"/>
            <a:ext cx="4451212" cy="2368760"/>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6/20/2018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2184112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3">
            <a:alphaModFix/>
            <a:extLst>
              <a:ext uri="{28A0092B-C50C-407E-A947-70E740481C1C}">
                <a14:useLocalDpi xmlns:a14="http://schemas.microsoft.com/office/drawing/2010/main" val="0"/>
              </a:ext>
            </a:extLst>
          </a:blip>
          <a:srcRect/>
          <a:stretch>
            <a:fillRect/>
          </a:stretch>
        </p:blipFill>
        <p:spPr bwMode="auto">
          <a:xfrm>
            <a:off x="1" y="-1"/>
            <a:ext cx="9144002" cy="51435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463888"/>
            <a:ext cx="7773338" cy="119713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331" y="1775320"/>
            <a:ext cx="7773339" cy="25680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59053" y="4412457"/>
            <a:ext cx="2057400" cy="273844"/>
          </a:xfrm>
          <a:prstGeom prst="rect">
            <a:avLst/>
          </a:prstGeom>
        </p:spPr>
        <p:txBody>
          <a:bodyPr vert="horz" lIns="91440" tIns="45720" rIns="91440" bIns="45720" rtlCol="0" anchor="ctr"/>
          <a:lstStyle>
            <a:lvl1pPr algn="r">
              <a:defRPr sz="750">
                <a:solidFill>
                  <a:schemeClr val="tx1"/>
                </a:solidFill>
              </a:defRPr>
            </a:lvl1pPr>
          </a:lstStyle>
          <a:p>
            <a:fld id="{C764DE79-268F-4C1A-8933-263129D2AF90}" type="datetimeFigureOut">
              <a:rPr lang="en-US" smtClean="0"/>
              <a:t>6/20/2018</a:t>
            </a:fld>
            <a:endParaRPr lang="en-US"/>
          </a:p>
        </p:txBody>
      </p:sp>
      <p:sp>
        <p:nvSpPr>
          <p:cNvPr id="5" name="Footer Placeholder 4"/>
          <p:cNvSpPr>
            <a:spLocks noGrp="1"/>
          </p:cNvSpPr>
          <p:nvPr>
            <p:ph type="ftr" sz="quarter" idx="3"/>
          </p:nvPr>
        </p:nvSpPr>
        <p:spPr>
          <a:xfrm>
            <a:off x="685331" y="4412457"/>
            <a:ext cx="5004665" cy="273844"/>
          </a:xfrm>
          <a:prstGeom prst="rect">
            <a:avLst/>
          </a:prstGeom>
        </p:spPr>
        <p:txBody>
          <a:bodyPr vert="horz" lIns="91440" tIns="45720" rIns="91440" bIns="45720" rtlCol="0" anchor="ctr"/>
          <a:lstStyle>
            <a:lvl1pPr algn="l">
              <a:defRPr sz="750">
                <a:solidFill>
                  <a:schemeClr val="tx1"/>
                </a:solidFill>
              </a:defRPr>
            </a:lvl1pPr>
          </a:lstStyle>
          <a:p>
            <a:endParaRPr lang="en-US"/>
          </a:p>
        </p:txBody>
      </p:sp>
      <p:sp>
        <p:nvSpPr>
          <p:cNvPr id="6" name="Slide Number Placeholder 5"/>
          <p:cNvSpPr>
            <a:spLocks noGrp="1"/>
          </p:cNvSpPr>
          <p:nvPr>
            <p:ph type="sldNum" sz="quarter" idx="4"/>
          </p:nvPr>
        </p:nvSpPr>
        <p:spPr>
          <a:xfrm>
            <a:off x="7885509" y="4412457"/>
            <a:ext cx="573161" cy="273844"/>
          </a:xfrm>
          <a:prstGeom prst="rect">
            <a:avLst/>
          </a:prstGeom>
        </p:spPr>
        <p:txBody>
          <a:bodyPr vert="horz" lIns="91440" tIns="45720" rIns="91440" bIns="45720" rtlCol="0" anchor="ctr"/>
          <a:lstStyle>
            <a:lvl1pPr algn="r">
              <a:defRPr sz="750">
                <a:solidFill>
                  <a:schemeClr val="tx1"/>
                </a:solidFill>
              </a:defRPr>
            </a:lvl1p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9121231"/>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 id="2147483927" r:id="rId15"/>
    <p:sldLayoutId id="2147483928" r:id="rId16"/>
    <p:sldLayoutId id="2147483929" r:id="rId17"/>
    <p:sldLayoutId id="2147483930" r:id="rId18"/>
    <p:sldLayoutId id="2147483931" r:id="rId19"/>
    <p:sldLayoutId id="2147483932" r:id="rId20"/>
    <p:sldLayoutId id="2147483933" r:id="rId21"/>
  </p:sldLayoutIdLst>
  <p:hf sldNum="0" hdr="0" ftr="0" dt="0"/>
  <p:txStyles>
    <p:titleStyle>
      <a:lvl1pPr algn="ctr" defTabSz="685800" rtl="0" eaLnBrk="1" latinLnBrk="0" hangingPunct="1">
        <a:lnSpc>
          <a:spcPct val="90000"/>
        </a:lnSpc>
        <a:spcBef>
          <a:spcPct val="0"/>
        </a:spcBef>
        <a:buNone/>
        <a:defRPr sz="2700" kern="1200" cap="all" baseline="0">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tx1"/>
        </a:buClr>
        <a:buFont typeface="Arial" panose="020B0604020202020204" pitchFamily="34" charset="0"/>
        <a:buChar char="•"/>
        <a:defRPr sz="1500" kern="1200" cap="all" baseline="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tx1"/>
        </a:buClr>
        <a:buFont typeface="Arial" panose="020B0604020202020204" pitchFamily="34" charset="0"/>
        <a:buChar char="•"/>
        <a:defRPr sz="1350" kern="1200" cap="all"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tx1"/>
        </a:buClr>
        <a:buFont typeface="Arial" panose="020B0604020202020204" pitchFamily="34" charset="0"/>
        <a:buChar char="•"/>
        <a:defRPr sz="1200" kern="1200" cap="all" baseline="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18.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9.xml"/><Relationship Id="rId5" Type="http://schemas.openxmlformats.org/officeDocument/2006/relationships/image" Target="../media/image19.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9.xml"/><Relationship Id="rId5" Type="http://schemas.openxmlformats.org/officeDocument/2006/relationships/image" Target="../media/image20.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9.xml"/><Relationship Id="rId5" Type="http://schemas.openxmlformats.org/officeDocument/2006/relationships/image" Target="../media/image3.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9.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9.xml"/><Relationship Id="rId5" Type="http://schemas.openxmlformats.org/officeDocument/2006/relationships/image" Target="../media/image26.jp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9.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9.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9.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0.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9.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0.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33.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0.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0.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0.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9.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9.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9.xml"/><Relationship Id="rId5" Type="http://schemas.openxmlformats.org/officeDocument/2006/relationships/chart" Target="../charts/chart1.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1.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0.xml"/><Relationship Id="rId5" Type="http://schemas.openxmlformats.org/officeDocument/2006/relationships/image" Target="../media/image8.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9.xml"/><Relationship Id="rId5" Type="http://schemas.openxmlformats.org/officeDocument/2006/relationships/image" Target="../media/image1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1031485" y="1253039"/>
            <a:ext cx="7684735" cy="1478092"/>
          </a:xfrm>
          <a:prstGeom prst="rect">
            <a:avLst/>
          </a:prstGeom>
        </p:spPr>
        <p:txBody>
          <a:bodyPr spcFirstLastPara="1" wrap="square" lIns="91425" tIns="91425" rIns="91425" bIns="91425" anchor="b" anchorCtr="0">
            <a:noAutofit/>
          </a:bodyPr>
          <a:lstStyle/>
          <a:p>
            <a:pPr marL="0" lvl="0" indent="0" algn="ctr">
              <a:spcBef>
                <a:spcPts val="0"/>
              </a:spcBef>
              <a:spcAft>
                <a:spcPts val="0"/>
              </a:spcAft>
              <a:buNone/>
            </a:pPr>
            <a:endParaRPr lang="en" sz="6000">
              <a:solidFill>
                <a:schemeClr val="tx1"/>
              </a:solidFill>
            </a:endParaRPr>
          </a:p>
          <a:p>
            <a:pPr marL="228600" indent="457200" algn="ctr"/>
            <a:br>
              <a:rPr lang="en" sz="4800">
                <a:solidFill>
                  <a:schemeClr val="tx1"/>
                </a:solidFill>
                <a:ea typeface="+mj-lt"/>
                <a:cs typeface="+mj-lt"/>
              </a:rPr>
            </a:br>
            <a:br>
              <a:rPr lang="en" sz="4800">
                <a:solidFill>
                  <a:schemeClr val="tx1"/>
                </a:solidFill>
                <a:ea typeface="+mj-lt"/>
                <a:cs typeface="+mj-lt"/>
              </a:rPr>
            </a:br>
            <a:br>
              <a:rPr lang="en" sz="4800">
                <a:solidFill>
                  <a:schemeClr val="tx1"/>
                </a:solidFill>
                <a:ea typeface="+mj-lt"/>
                <a:cs typeface="+mj-lt"/>
              </a:rPr>
            </a:br>
            <a:br>
              <a:rPr lang="en" sz="4800">
                <a:solidFill>
                  <a:schemeClr val="tx1"/>
                </a:solidFill>
                <a:ea typeface="+mj-lt"/>
                <a:cs typeface="+mj-lt"/>
              </a:rPr>
            </a:br>
            <a:br>
              <a:rPr lang="en" sz="4800">
                <a:solidFill>
                  <a:schemeClr val="tx1"/>
                </a:solidFill>
                <a:ea typeface="+mj-lt"/>
                <a:cs typeface="+mj-lt"/>
              </a:rPr>
            </a:br>
            <a:r>
              <a:rPr lang="en" sz="4800" b="1">
                <a:solidFill>
                  <a:srgbClr val="000000"/>
                </a:solidFill>
                <a:cs typeface="Arial"/>
              </a:rPr>
              <a:t>AIV</a:t>
            </a:r>
            <a:endParaRPr lang="en" sz="4800" b="1">
              <a:solidFill>
                <a:srgbClr val="000000"/>
              </a:solidFill>
              <a:cs typeface="Calibri Light"/>
            </a:endParaRPr>
          </a:p>
          <a:p>
            <a:pPr algn="ctr"/>
            <a:r>
              <a:rPr lang="en" sz="4800" b="1">
                <a:solidFill>
                  <a:srgbClr val="000000"/>
                </a:solidFill>
                <a:cs typeface="Arial"/>
              </a:rPr>
              <a:t>Autonomous Irrigation Vehicle</a:t>
            </a:r>
            <a:endParaRPr lang="en" sz="4800" b="1">
              <a:solidFill>
                <a:srgbClr val="000000"/>
              </a:solidFill>
              <a:cs typeface="Calibri Light"/>
            </a:endParaRPr>
          </a:p>
          <a:p>
            <a:pPr algn="ctr"/>
            <a:endParaRPr lang="en" sz="3000" b="1">
              <a:solidFill>
                <a:srgbClr val="000000"/>
              </a:solidFill>
            </a:endParaRPr>
          </a:p>
        </p:txBody>
      </p:sp>
      <p:pic>
        <p:nvPicPr>
          <p:cNvPr id="63" name="Shape 63"/>
          <p:cNvPicPr preferRelativeResize="0"/>
          <p:nvPr/>
        </p:nvPicPr>
        <p:blipFill>
          <a:blip r:embed="rId3">
            <a:alphaModFix/>
          </a:blip>
          <a:stretch>
            <a:fillRect/>
          </a:stretch>
        </p:blipFill>
        <p:spPr>
          <a:xfrm>
            <a:off x="4046426" y="2290540"/>
            <a:ext cx="2086136" cy="1805295"/>
          </a:xfrm>
          <a:prstGeom prst="rect">
            <a:avLst/>
          </a:prstGeom>
          <a:noFill/>
          <a:ln>
            <a:noFill/>
          </a:ln>
        </p:spPr>
      </p:pic>
      <p:sp>
        <p:nvSpPr>
          <p:cNvPr id="4" name="TextBox 1">
            <a:extLst>
              <a:ext uri="{FF2B5EF4-FFF2-40B4-BE49-F238E27FC236}">
                <a16:creationId xmlns:a16="http://schemas.microsoft.com/office/drawing/2014/main" id="{6441B956-F77F-45F7-9E70-97D9D426B26D}"/>
              </a:ext>
            </a:extLst>
          </p:cNvPr>
          <p:cNvSpPr txBox="1"/>
          <p:nvPr/>
        </p:nvSpPr>
        <p:spPr>
          <a:xfrm>
            <a:off x="3445635" y="4096497"/>
            <a:ext cx="3293918" cy="32316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500" b="1">
                <a:latin typeface="Calibri"/>
                <a:cs typeface="Calibri"/>
              </a:rPr>
              <a:t>Sponsor</a:t>
            </a:r>
            <a:r>
              <a:rPr lang="en-US" sz="1500" b="1">
                <a:solidFill>
                  <a:schemeClr val="tx1"/>
                </a:solidFill>
                <a:latin typeface="Calibri"/>
                <a:cs typeface="Calibri"/>
              </a:rPr>
              <a:t> by Guard Dog Valves</a:t>
            </a:r>
          </a:p>
        </p:txBody>
      </p:sp>
      <p:sp>
        <p:nvSpPr>
          <p:cNvPr id="2" name="TextBox 1">
            <a:extLst>
              <a:ext uri="{FF2B5EF4-FFF2-40B4-BE49-F238E27FC236}">
                <a16:creationId xmlns:a16="http://schemas.microsoft.com/office/drawing/2014/main" id="{33117BEA-D6E4-4A76-8F76-E59DB16183E2}"/>
              </a:ext>
            </a:extLst>
          </p:cNvPr>
          <p:cNvSpPr txBox="1"/>
          <p:nvPr/>
        </p:nvSpPr>
        <p:spPr>
          <a:xfrm>
            <a:off x="467591" y="3210790"/>
            <a:ext cx="3574473" cy="138499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alibri Light"/>
                <a:cs typeface="Calibri Light"/>
              </a:rPr>
              <a:t>Group 4</a:t>
            </a:r>
          </a:p>
          <a:p>
            <a:r>
              <a:rPr lang="en">
                <a:latin typeface="Calibri"/>
                <a:cs typeface="Calibri"/>
              </a:rPr>
              <a:t>Joshua </a:t>
            </a:r>
            <a:r>
              <a:rPr lang="en" err="1">
                <a:latin typeface="Calibri"/>
                <a:cs typeface="Calibri"/>
              </a:rPr>
              <a:t>Betetta</a:t>
            </a:r>
            <a:r>
              <a:rPr lang="en">
                <a:latin typeface="Calibri"/>
                <a:cs typeface="Calibri"/>
              </a:rPr>
              <a:t> (EE) </a:t>
            </a:r>
            <a:endParaRPr lang="en-US">
              <a:latin typeface="Calibri"/>
              <a:cs typeface="Calibri"/>
            </a:endParaRPr>
          </a:p>
          <a:p>
            <a:r>
              <a:rPr lang="en" err="1">
                <a:latin typeface="Calibri"/>
                <a:cs typeface="Calibri"/>
              </a:rPr>
              <a:t>Parameswari</a:t>
            </a:r>
            <a:r>
              <a:rPr lang="en">
                <a:latin typeface="Calibri"/>
                <a:cs typeface="Calibri"/>
              </a:rPr>
              <a:t> Chandrasekar (</a:t>
            </a:r>
            <a:r>
              <a:rPr lang="en" err="1">
                <a:latin typeface="Calibri"/>
                <a:cs typeface="Calibri"/>
              </a:rPr>
              <a:t>CpE</a:t>
            </a:r>
            <a:r>
              <a:rPr lang="en">
                <a:latin typeface="Calibri"/>
                <a:cs typeface="Calibri"/>
              </a:rPr>
              <a:t>)</a:t>
            </a:r>
            <a:endParaRPr lang="en-US">
              <a:latin typeface="Calibri"/>
              <a:cs typeface="Calibri"/>
            </a:endParaRPr>
          </a:p>
          <a:p>
            <a:r>
              <a:rPr lang="en">
                <a:latin typeface="Calibri"/>
                <a:cs typeface="Calibri"/>
              </a:rPr>
              <a:t>Stuart Munich (</a:t>
            </a:r>
            <a:r>
              <a:rPr lang="en" err="1">
                <a:latin typeface="Calibri"/>
                <a:cs typeface="Calibri"/>
              </a:rPr>
              <a:t>CpE</a:t>
            </a:r>
            <a:r>
              <a:rPr lang="en">
                <a:latin typeface="Calibri"/>
                <a:cs typeface="Calibri"/>
              </a:rPr>
              <a:t>)</a:t>
            </a:r>
            <a:endParaRPr lang="en-US">
              <a:latin typeface="Calibri"/>
              <a:cs typeface="Calibri"/>
            </a:endParaRPr>
          </a:p>
          <a:p>
            <a:r>
              <a:rPr lang="en">
                <a:latin typeface="Calibri"/>
                <a:cs typeface="Calibri"/>
              </a:rPr>
              <a:t>Roberto Santos (EE)</a:t>
            </a:r>
            <a:endParaRPr lang="en-US">
              <a:solidFill>
                <a:schemeClr val="tx1"/>
              </a:solidFill>
              <a:latin typeface="Calibri"/>
              <a:cs typeface="Calibri"/>
            </a:endParaRPr>
          </a:p>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Shape 147"/>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DABDCBA-3483-4395-986B-AF2A223F6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a:extLst>
              <a:ext uri="{FF2B5EF4-FFF2-40B4-BE49-F238E27FC236}">
                <a16:creationId xmlns:a16="http://schemas.microsoft.com/office/drawing/2014/main" id="{E5DDAE72-2BA0-4D3D-A316-7BF1A514B7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0"/>
            <a:ext cx="9144002" cy="5143500"/>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le 13">
            <a:extLst>
              <a:ext uri="{FF2B5EF4-FFF2-40B4-BE49-F238E27FC236}">
                <a16:creationId xmlns:a16="http://schemas.microsoft.com/office/drawing/2014/main" id="{33BF4D06-C597-4628-9BFD-13DE070443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7" y="476433"/>
            <a:ext cx="5182108" cy="4209867"/>
          </a:xfrm>
          <a:prstGeom prst="roundRect">
            <a:avLst>
              <a:gd name="adj" fmla="val 2274"/>
            </a:avLst>
          </a:prstGeom>
          <a:solidFill>
            <a:srgbClr val="FFFFFF"/>
          </a:solid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3" descr="A close up of electronics&#10;&#10;Description generated with high confidence">
            <a:extLst>
              <a:ext uri="{FF2B5EF4-FFF2-40B4-BE49-F238E27FC236}">
                <a16:creationId xmlns:a16="http://schemas.microsoft.com/office/drawing/2014/main" id="{587DA8AE-D61B-4103-828F-EC5820AA7FBA}"/>
              </a:ext>
            </a:extLst>
          </p:cNvPr>
          <p:cNvPicPr>
            <a:picLocks noChangeAspect="1"/>
          </p:cNvPicPr>
          <p:nvPr/>
        </p:nvPicPr>
        <p:blipFill>
          <a:blip r:embed="rId4"/>
          <a:stretch>
            <a:fillRect/>
          </a:stretch>
        </p:blipFill>
        <p:spPr>
          <a:xfrm>
            <a:off x="835034" y="599876"/>
            <a:ext cx="1947568" cy="1908617"/>
          </a:xfrm>
          <a:prstGeom prst="roundRect">
            <a:avLst>
              <a:gd name="adj" fmla="val 5301"/>
            </a:avLst>
          </a:prstGeom>
          <a:ln w="82550" cap="sq">
            <a:noFill/>
            <a:miter lim="800000"/>
          </a:ln>
          <a:effectLst/>
        </p:spPr>
      </p:pic>
      <p:pic>
        <p:nvPicPr>
          <p:cNvPr id="8" name="Picture 8" descr="A close up of a cup&#10;&#10;Description generated with high confidence">
            <a:extLst>
              <a:ext uri="{FF2B5EF4-FFF2-40B4-BE49-F238E27FC236}">
                <a16:creationId xmlns:a16="http://schemas.microsoft.com/office/drawing/2014/main" id="{F7799B4B-187C-4F98-A34F-4585AEE66552}"/>
              </a:ext>
            </a:extLst>
          </p:cNvPr>
          <p:cNvPicPr>
            <a:picLocks noChangeAspect="1"/>
          </p:cNvPicPr>
          <p:nvPr/>
        </p:nvPicPr>
        <p:blipFill>
          <a:blip r:embed="rId5"/>
          <a:stretch>
            <a:fillRect/>
          </a:stretch>
        </p:blipFill>
        <p:spPr>
          <a:xfrm>
            <a:off x="843358" y="2631936"/>
            <a:ext cx="1930920" cy="1930920"/>
          </a:xfrm>
          <a:prstGeom prst="roundRect">
            <a:avLst>
              <a:gd name="adj" fmla="val 5301"/>
            </a:avLst>
          </a:prstGeom>
          <a:ln w="82550" cap="sq">
            <a:noFill/>
            <a:miter lim="800000"/>
          </a:ln>
          <a:effectLst/>
        </p:spPr>
      </p:pic>
      <p:pic>
        <p:nvPicPr>
          <p:cNvPr id="15" name="Picture 15">
            <a:extLst>
              <a:ext uri="{FF2B5EF4-FFF2-40B4-BE49-F238E27FC236}">
                <a16:creationId xmlns:a16="http://schemas.microsoft.com/office/drawing/2014/main" id="{AFB9D5A3-A17F-43E1-90EF-DC34158698E9}"/>
              </a:ext>
            </a:extLst>
          </p:cNvPr>
          <p:cNvPicPr>
            <a:picLocks noChangeAspect="1"/>
          </p:cNvPicPr>
          <p:nvPr/>
        </p:nvPicPr>
        <p:blipFill>
          <a:blip r:embed="rId6"/>
          <a:stretch>
            <a:fillRect/>
          </a:stretch>
        </p:blipFill>
        <p:spPr>
          <a:xfrm>
            <a:off x="3073651" y="457200"/>
            <a:ext cx="2406865" cy="2406865"/>
          </a:xfrm>
          <a:prstGeom prst="roundRect">
            <a:avLst>
              <a:gd name="adj" fmla="val 5301"/>
            </a:avLst>
          </a:prstGeom>
          <a:blipFill>
            <a:blip r:embed="rId7"/>
            <a:tile tx="0" ty="0" sx="100000" sy="100000" flip="none" algn="tl"/>
          </a:blipFill>
          <a:ln w="82550" cap="sq">
            <a:noFill/>
            <a:miter lim="800000"/>
          </a:ln>
          <a:effectLst/>
        </p:spPr>
      </p:pic>
      <p:pic>
        <p:nvPicPr>
          <p:cNvPr id="26" name="Picture 25">
            <a:extLst>
              <a:ext uri="{FF2B5EF4-FFF2-40B4-BE49-F238E27FC236}">
                <a16:creationId xmlns:a16="http://schemas.microsoft.com/office/drawing/2014/main" id="{B92E0FD1-8437-4082-8DD6-4623B4D0C5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8">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itle 2">
            <a:extLst>
              <a:ext uri="{FF2B5EF4-FFF2-40B4-BE49-F238E27FC236}">
                <a16:creationId xmlns:a16="http://schemas.microsoft.com/office/drawing/2014/main" id="{1DB79891-3D49-4882-B443-911ED4949FFE}"/>
              </a:ext>
            </a:extLst>
          </p:cNvPr>
          <p:cNvSpPr>
            <a:spLocks noGrp="1"/>
          </p:cNvSpPr>
          <p:nvPr>
            <p:ph type="title"/>
          </p:nvPr>
        </p:nvSpPr>
        <p:spPr>
          <a:xfrm>
            <a:off x="6139654" y="486757"/>
            <a:ext cx="2514096" cy="1180397"/>
          </a:xfrm>
        </p:spPr>
        <p:txBody>
          <a:bodyPr>
            <a:normAutofit/>
          </a:bodyPr>
          <a:lstStyle/>
          <a:p>
            <a:pPr algn="l"/>
            <a:r>
              <a:rPr lang="en-US" sz="2400" b="1"/>
              <a:t>LIDAR</a:t>
            </a:r>
          </a:p>
        </p:txBody>
      </p:sp>
      <p:sp>
        <p:nvSpPr>
          <p:cNvPr id="4" name="Content Placeholder 3">
            <a:extLst>
              <a:ext uri="{FF2B5EF4-FFF2-40B4-BE49-F238E27FC236}">
                <a16:creationId xmlns:a16="http://schemas.microsoft.com/office/drawing/2014/main" id="{05D38D1E-8760-4417-9EF9-8603C92A4125}"/>
              </a:ext>
            </a:extLst>
          </p:cNvPr>
          <p:cNvSpPr>
            <a:spLocks noGrp="1"/>
          </p:cNvSpPr>
          <p:nvPr>
            <p:ph sz="quarter" idx="13"/>
          </p:nvPr>
        </p:nvSpPr>
        <p:spPr>
          <a:xfrm>
            <a:off x="6147306" y="1775319"/>
            <a:ext cx="2514096" cy="2910981"/>
          </a:xfrm>
        </p:spPr>
        <p:txBody>
          <a:bodyPr>
            <a:normAutofit/>
          </a:bodyPr>
          <a:lstStyle/>
          <a:p>
            <a:r>
              <a:rPr lang="en-US" sz="1200"/>
              <a:t>Purpose</a:t>
            </a:r>
          </a:p>
          <a:p>
            <a:pPr lvl="1"/>
            <a:r>
              <a:rPr lang="en-US" sz="1200"/>
              <a:t>Setup</a:t>
            </a:r>
          </a:p>
          <a:p>
            <a:pPr lvl="1"/>
            <a:r>
              <a:rPr lang="en-US" sz="1200"/>
              <a:t>Weatherproofing</a:t>
            </a:r>
          </a:p>
          <a:p>
            <a:pPr lvl="2"/>
            <a:r>
              <a:rPr lang="en-US"/>
              <a:t>LIDAR</a:t>
            </a:r>
          </a:p>
          <a:p>
            <a:pPr lvl="2"/>
            <a:r>
              <a:rPr lang="en-US"/>
              <a:t>Servo</a:t>
            </a:r>
          </a:p>
          <a:p>
            <a:pPr lvl="2"/>
            <a:endParaRPr lang="en-US"/>
          </a:p>
        </p:txBody>
      </p:sp>
      <p:graphicFrame>
        <p:nvGraphicFramePr>
          <p:cNvPr id="23" name="Table 11">
            <a:extLst>
              <a:ext uri="{FF2B5EF4-FFF2-40B4-BE49-F238E27FC236}">
                <a16:creationId xmlns:a16="http://schemas.microsoft.com/office/drawing/2014/main" id="{BBBDF2E5-7F83-4C0F-B32E-E12392783428}"/>
              </a:ext>
            </a:extLst>
          </p:cNvPr>
          <p:cNvGraphicFramePr>
            <a:graphicFrameLocks noGrp="1"/>
          </p:cNvGraphicFramePr>
          <p:nvPr>
            <p:extLst>
              <p:ext uri="{D42A27DB-BD31-4B8C-83A1-F6EECF244321}">
                <p14:modId xmlns:p14="http://schemas.microsoft.com/office/powerpoint/2010/main" val="3656251152"/>
              </p:ext>
            </p:extLst>
          </p:nvPr>
        </p:nvGraphicFramePr>
        <p:xfrm>
          <a:off x="2932541" y="2631936"/>
          <a:ext cx="2689084" cy="1997281"/>
        </p:xfrm>
        <a:graphic>
          <a:graphicData uri="http://schemas.openxmlformats.org/drawingml/2006/table">
            <a:tbl>
              <a:tblPr firstRow="1" bandRow="1">
                <a:tableStyleId>{073A0DAA-6AF3-43AB-8588-CEC1D06C72B9}</a:tableStyleId>
              </a:tblPr>
              <a:tblGrid>
                <a:gridCol w="1344542">
                  <a:extLst>
                    <a:ext uri="{9D8B030D-6E8A-4147-A177-3AD203B41FA5}">
                      <a16:colId xmlns:a16="http://schemas.microsoft.com/office/drawing/2014/main" val="3327807871"/>
                    </a:ext>
                  </a:extLst>
                </a:gridCol>
                <a:gridCol w="1344542">
                  <a:extLst>
                    <a:ext uri="{9D8B030D-6E8A-4147-A177-3AD203B41FA5}">
                      <a16:colId xmlns:a16="http://schemas.microsoft.com/office/drawing/2014/main" val="4214634980"/>
                    </a:ext>
                  </a:extLst>
                </a:gridCol>
              </a:tblGrid>
              <a:tr h="489601">
                <a:tc>
                  <a:txBody>
                    <a:bodyPr/>
                    <a:lstStyle/>
                    <a:p>
                      <a:pPr lvl="0" algn="l">
                        <a:buNone/>
                      </a:pPr>
                      <a:r>
                        <a:rPr lang="en-US" sz="1400" b="1" u="none" strike="noStrike" noProof="0" dirty="0"/>
                        <a:t>Manufacturer</a:t>
                      </a:r>
                      <a:endParaRPr lang="en-US" b="1"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lvl="0" algn="l">
                        <a:buNone/>
                      </a:pPr>
                      <a:r>
                        <a:rPr lang="en-US" sz="1400" b="1" u="none" strike="noStrike" noProof="0"/>
                        <a:t>Garmin</a:t>
                      </a:r>
                      <a:endParaRPr lang="en-US" b="1"/>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720368577"/>
                  </a:ext>
                </a:extLst>
              </a:tr>
              <a:tr h="376920">
                <a:tc>
                  <a:txBody>
                    <a:bodyPr/>
                    <a:lstStyle/>
                    <a:p>
                      <a:pPr>
                        <a:buNone/>
                      </a:pPr>
                      <a:r>
                        <a:rPr lang="en-US" b="1" dirty="0"/>
                        <a:t>Accuracy</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buNone/>
                      </a:pPr>
                      <a:r>
                        <a:rPr lang="en-US" b="1" dirty="0"/>
                        <a:t>+/- 2.5 cm</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77725882"/>
                  </a:ext>
                </a:extLst>
              </a:tr>
              <a:tr h="376920">
                <a:tc>
                  <a:txBody>
                    <a:bodyPr/>
                    <a:lstStyle/>
                    <a:p>
                      <a:pPr>
                        <a:buNone/>
                      </a:pPr>
                      <a:r>
                        <a:rPr lang="en-US" b="1"/>
                        <a:t>Range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buNone/>
                      </a:pPr>
                      <a:r>
                        <a:rPr lang="en-US" b="1"/>
                        <a:t>0-40 Meters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37978828"/>
                  </a:ext>
                </a:extLst>
              </a:tr>
              <a:tr h="376920">
                <a:tc>
                  <a:txBody>
                    <a:bodyPr/>
                    <a:lstStyle/>
                    <a:p>
                      <a:pPr>
                        <a:buNone/>
                      </a:pPr>
                      <a:r>
                        <a:rPr lang="en-US" b="1"/>
                        <a:t>Power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buNone/>
                      </a:pPr>
                      <a:r>
                        <a:rPr lang="en-US" b="1"/>
                        <a:t>4.75-5 VDC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55138891"/>
                  </a:ext>
                </a:extLst>
              </a:tr>
              <a:tr h="376920">
                <a:tc>
                  <a:txBody>
                    <a:bodyPr/>
                    <a:lstStyle/>
                    <a:p>
                      <a:pPr lvl="0">
                        <a:buNone/>
                      </a:pPr>
                      <a:r>
                        <a:rPr lang="en-US" b="1"/>
                        <a:t>Interface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0">
                        <a:buNone/>
                      </a:pPr>
                      <a:r>
                        <a:rPr lang="en-US" b="1" dirty="0"/>
                        <a:t>I2C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2352441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Shape 147"/>
        <p:cNvGrpSpPr/>
        <p:nvPr/>
      </p:nvGrpSpPr>
      <p:grpSpPr>
        <a:xfrm>
          <a:off x="0" y="0"/>
          <a:ext cx="0" cy="0"/>
          <a:chOff x="0" y="0"/>
          <a:chExt cx="0" cy="0"/>
        </a:xfrm>
      </p:grpSpPr>
      <p:pic>
        <p:nvPicPr>
          <p:cNvPr id="19"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0"/>
            <a:ext cx="9144002" cy="51435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765E2D7E-B7BD-404F-9F71-D6620D37B9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useBgFill="1">
        <p:nvSpPr>
          <p:cNvPr id="23" name="Rectangle 22">
            <a:extLst>
              <a:ext uri="{FF2B5EF4-FFF2-40B4-BE49-F238E27FC236}">
                <a16:creationId xmlns:a16="http://schemas.microsoft.com/office/drawing/2014/main" id="{6E3254AE-C4CD-426D-A6E8-7FA13B0F8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A black cable&#10;&#10;Description generated with high confidence">
            <a:extLst>
              <a:ext uri="{FF2B5EF4-FFF2-40B4-BE49-F238E27FC236}">
                <a16:creationId xmlns:a16="http://schemas.microsoft.com/office/drawing/2014/main" id="{6DB5B52C-42FE-428D-93D8-364375400AAF}"/>
              </a:ext>
            </a:extLst>
          </p:cNvPr>
          <p:cNvPicPr>
            <a:picLocks noGrp="1" noChangeAspect="1"/>
          </p:cNvPicPr>
          <p:nvPr>
            <p:ph sz="quarter" idx="14"/>
          </p:nvPr>
        </p:nvPicPr>
        <p:blipFill>
          <a:blip r:embed="rId5"/>
          <a:stretch>
            <a:fillRect/>
          </a:stretch>
        </p:blipFill>
        <p:spPr>
          <a:xfrm>
            <a:off x="5382294" y="1775318"/>
            <a:ext cx="2439676" cy="2568080"/>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a:contourClr>
              <a:srgbClr val="C0C0C0"/>
            </a:contourClr>
          </a:sp3d>
        </p:spPr>
      </p:pic>
      <p:pic>
        <p:nvPicPr>
          <p:cNvPr id="25" name="Picture 24">
            <a:extLst>
              <a:ext uri="{FF2B5EF4-FFF2-40B4-BE49-F238E27FC236}">
                <a16:creationId xmlns:a16="http://schemas.microsoft.com/office/drawing/2014/main" id="{F5C53434-A0C7-4A81-8EB0-D460DAD9BB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Content Placeholder 5">
            <a:extLst>
              <a:ext uri="{FF2B5EF4-FFF2-40B4-BE49-F238E27FC236}">
                <a16:creationId xmlns:a16="http://schemas.microsoft.com/office/drawing/2014/main" id="{441FCB97-D145-4D60-9F86-A62EA243DB19}"/>
              </a:ext>
            </a:extLst>
          </p:cNvPr>
          <p:cNvSpPr>
            <a:spLocks noGrp="1"/>
          </p:cNvSpPr>
          <p:nvPr>
            <p:ph sz="quarter" idx="13"/>
          </p:nvPr>
        </p:nvSpPr>
        <p:spPr>
          <a:xfrm>
            <a:off x="685330" y="1775319"/>
            <a:ext cx="3645370" cy="2568080"/>
          </a:xfrm>
        </p:spPr>
        <p:txBody>
          <a:bodyPr vert="horz" lIns="91440" tIns="45720" rIns="91440" bIns="45720" rtlCol="0">
            <a:normAutofit/>
          </a:bodyPr>
          <a:lstStyle/>
          <a:p>
            <a:pPr indent="-228600" defTabSz="914400"/>
            <a:r>
              <a:rPr lang="en-US"/>
              <a:t>Purpose</a:t>
            </a:r>
          </a:p>
          <a:p>
            <a:pPr indent="-228600" defTabSz="914400"/>
            <a:r>
              <a:rPr lang="en-US"/>
              <a:t>Weatherproofing</a:t>
            </a:r>
          </a:p>
        </p:txBody>
      </p:sp>
      <p:sp>
        <p:nvSpPr>
          <p:cNvPr id="11" name="Title 10">
            <a:extLst>
              <a:ext uri="{FF2B5EF4-FFF2-40B4-BE49-F238E27FC236}">
                <a16:creationId xmlns:a16="http://schemas.microsoft.com/office/drawing/2014/main" id="{EFCC5B92-06F2-4A5F-84FC-3646D0B2BEA2}"/>
              </a:ext>
            </a:extLst>
          </p:cNvPr>
          <p:cNvSpPr>
            <a:spLocks noGrp="1"/>
          </p:cNvSpPr>
          <p:nvPr>
            <p:ph type="title"/>
          </p:nvPr>
        </p:nvSpPr>
        <p:spPr>
          <a:xfrm>
            <a:off x="685331" y="463887"/>
            <a:ext cx="7773338" cy="1197133"/>
          </a:xfrm>
        </p:spPr>
        <p:txBody>
          <a:bodyPr vert="horz" lIns="91440" tIns="45720" rIns="91440" bIns="45720" rtlCol="0" anchor="ctr">
            <a:normAutofit/>
          </a:bodyPr>
          <a:lstStyle/>
          <a:p>
            <a:pPr defTabSz="914400"/>
            <a:r>
              <a:rPr lang="en-US" sz="3600" b="1"/>
              <a:t>Ultrasonic Range Finder</a:t>
            </a:r>
            <a:endParaRPr lang="en-US" sz="3600"/>
          </a:p>
        </p:txBody>
      </p:sp>
      <p:graphicFrame>
        <p:nvGraphicFramePr>
          <p:cNvPr id="22" name="Table 4">
            <a:extLst>
              <a:ext uri="{FF2B5EF4-FFF2-40B4-BE49-F238E27FC236}">
                <a16:creationId xmlns:a16="http://schemas.microsoft.com/office/drawing/2014/main" id="{3C2EDFB3-E7EA-49DB-B95C-39129FBBB9FD}"/>
              </a:ext>
            </a:extLst>
          </p:cNvPr>
          <p:cNvGraphicFramePr>
            <a:graphicFrameLocks noGrp="1"/>
          </p:cNvGraphicFramePr>
          <p:nvPr>
            <p:extLst>
              <p:ext uri="{D42A27DB-BD31-4B8C-83A1-F6EECF244321}">
                <p14:modId xmlns:p14="http://schemas.microsoft.com/office/powerpoint/2010/main" val="2392815078"/>
              </p:ext>
            </p:extLst>
          </p:nvPr>
        </p:nvGraphicFramePr>
        <p:xfrm>
          <a:off x="828292" y="2571751"/>
          <a:ext cx="3231972" cy="1778312"/>
        </p:xfrm>
        <a:graphic>
          <a:graphicData uri="http://schemas.openxmlformats.org/drawingml/2006/table">
            <a:tbl>
              <a:tblPr firstRow="1" bandRow="1">
                <a:effectLst>
                  <a:outerShdw blurRad="50800" dist="50800" dir="5400000" algn="ctr" rotWithShape="0">
                    <a:srgbClr val="000000">
                      <a:alpha val="60000"/>
                    </a:srgbClr>
                  </a:outerShdw>
                </a:effectLst>
                <a:tableStyleId>{073A0DAA-6AF3-43AB-8588-CEC1D06C72B9}</a:tableStyleId>
              </a:tblPr>
              <a:tblGrid>
                <a:gridCol w="1615986">
                  <a:extLst>
                    <a:ext uri="{9D8B030D-6E8A-4147-A177-3AD203B41FA5}">
                      <a16:colId xmlns:a16="http://schemas.microsoft.com/office/drawing/2014/main" val="4209211166"/>
                    </a:ext>
                  </a:extLst>
                </a:gridCol>
                <a:gridCol w="1615986">
                  <a:extLst>
                    <a:ext uri="{9D8B030D-6E8A-4147-A177-3AD203B41FA5}">
                      <a16:colId xmlns:a16="http://schemas.microsoft.com/office/drawing/2014/main" val="4131454472"/>
                    </a:ext>
                  </a:extLst>
                </a:gridCol>
              </a:tblGrid>
              <a:tr h="439646">
                <a:tc>
                  <a:txBody>
                    <a:bodyPr/>
                    <a:lstStyle/>
                    <a:p>
                      <a:pPr lvl="0" algn="l">
                        <a:buNone/>
                      </a:pPr>
                      <a:r>
                        <a:rPr lang="en-US" sz="1400" b="1" u="none" strike="noStrike" noProof="0"/>
                        <a:t>Manufacturer</a:t>
                      </a:r>
                      <a:endParaRPr lang="en-US" b="1"/>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lvl="0" indent="0" algn="l">
                        <a:lnSpc>
                          <a:spcPct val="100000"/>
                        </a:lnSpc>
                        <a:buNone/>
                      </a:pPr>
                      <a:r>
                        <a:rPr lang="en-US" sz="1400" b="1" u="none" strike="noStrike" baseline="0" noProof="0" err="1"/>
                        <a:t>DFRobot</a:t>
                      </a:r>
                      <a:endParaRPr lang="en-US" b="1"/>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826412633"/>
                  </a:ext>
                </a:extLst>
              </a:tr>
              <a:tr h="301468">
                <a:tc>
                  <a:txBody>
                    <a:bodyPr/>
                    <a:lstStyle/>
                    <a:p>
                      <a:pPr lvl="0" algn="l">
                        <a:buNone/>
                      </a:pPr>
                      <a:r>
                        <a:rPr lang="en-US" sz="1400" b="1" u="none" strike="noStrike" noProof="0"/>
                        <a:t>Resolution</a:t>
                      </a:r>
                      <a:endParaRPr lang="en-US" b="1"/>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lvl="0" algn="l">
                        <a:buNone/>
                      </a:pPr>
                      <a:r>
                        <a:rPr lang="en-US" sz="1400" b="1" u="none" strike="noStrike" noProof="0"/>
                        <a:t>0.5 cm</a:t>
                      </a:r>
                      <a:endParaRPr lang="en-US" b="1"/>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73237637"/>
                  </a:ext>
                </a:extLst>
              </a:tr>
              <a:tr h="364533">
                <a:tc>
                  <a:txBody>
                    <a:bodyPr/>
                    <a:lstStyle/>
                    <a:p>
                      <a:pPr lvl="0" algn="l">
                        <a:buNone/>
                      </a:pPr>
                      <a:r>
                        <a:rPr lang="en-US" sz="1400" b="1" u="none" strike="noStrike" noProof="0" dirty="0"/>
                        <a:t>Range</a:t>
                      </a: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lgn="l">
                        <a:buNone/>
                      </a:pPr>
                      <a:r>
                        <a:rPr lang="en-US" sz="1400" b="1" u="none" strike="noStrike" noProof="0" dirty="0"/>
                        <a:t>25 cm to 450 cm</a:t>
                      </a: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50509794"/>
                  </a:ext>
                </a:extLst>
              </a:tr>
              <a:tr h="364533">
                <a:tc>
                  <a:txBody>
                    <a:bodyPr/>
                    <a:lstStyle/>
                    <a:p>
                      <a:pPr lvl="0" algn="l">
                        <a:buNone/>
                      </a:pPr>
                      <a:r>
                        <a:rPr lang="en-US" sz="1400" b="1" u="none" strike="noStrike" noProof="0" dirty="0"/>
                        <a:t>Detecting Angle</a:t>
                      </a: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0" algn="l">
                        <a:buNone/>
                      </a:pPr>
                      <a:r>
                        <a:rPr lang="en-US" sz="1400" b="1" u="none" strike="noStrike" noProof="0"/>
                        <a:t>&lt; 70°</a:t>
                      </a:r>
                      <a:endParaRPr lang="en-US" b="1"/>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7719852"/>
                  </a:ext>
                </a:extLst>
              </a:tr>
              <a:tr h="301468">
                <a:tc>
                  <a:txBody>
                    <a:bodyPr/>
                    <a:lstStyle/>
                    <a:p>
                      <a:pPr lvl="0" algn="l">
                        <a:buNone/>
                      </a:pPr>
                      <a:r>
                        <a:rPr lang="en-US" sz="1400" b="1" u="none" strike="noStrike" noProof="0" dirty="0"/>
                        <a:t>Power</a:t>
                      </a: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lgn="l">
                        <a:buNone/>
                      </a:pPr>
                      <a:r>
                        <a:rPr lang="en-US" sz="1400" b="1" u="none" strike="noStrike" noProof="0" dirty="0"/>
                        <a:t>5 VDC</a:t>
                      </a: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0234583"/>
                  </a:ext>
                </a:extLst>
              </a:tr>
            </a:tbl>
          </a:graphicData>
        </a:graphic>
      </p:graphicFrame>
    </p:spTree>
    <p:extLst>
      <p:ext uri="{BB962C8B-B14F-4D97-AF65-F5344CB8AC3E}">
        <p14:creationId xmlns:p14="http://schemas.microsoft.com/office/powerpoint/2010/main" val="900109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Shape 131"/>
        <p:cNvGrpSpPr/>
        <p:nvPr/>
      </p:nvGrpSpPr>
      <p:grpSpPr>
        <a:xfrm>
          <a:off x="0" y="0"/>
          <a:ext cx="0" cy="0"/>
          <a:chOff x="0" y="0"/>
          <a:chExt cx="0" cy="0"/>
        </a:xfrm>
      </p:grpSpPr>
      <p:pic>
        <p:nvPicPr>
          <p:cNvPr id="74"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0"/>
            <a:ext cx="9144002" cy="514350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75">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Picture 4" descr="A close up of a coin&#10;&#10;Description generated with very high confidence">
            <a:extLst>
              <a:ext uri="{FF2B5EF4-FFF2-40B4-BE49-F238E27FC236}">
                <a16:creationId xmlns:a16="http://schemas.microsoft.com/office/drawing/2014/main" id="{B9EE1A15-8D97-4DC1-827D-4B3281D2217B}"/>
              </a:ext>
            </a:extLst>
          </p:cNvPr>
          <p:cNvPicPr>
            <a:picLocks noChangeAspect="1"/>
          </p:cNvPicPr>
          <p:nvPr/>
        </p:nvPicPr>
        <p:blipFill rotWithShape="1">
          <a:blip r:embed="rId5"/>
          <a:srcRect t="7887" r="-2" b="2990"/>
          <a:stretch/>
        </p:blipFill>
        <p:spPr>
          <a:xfrm>
            <a:off x="5317954" y="1661020"/>
            <a:ext cx="3426555" cy="2878182"/>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a:contourClr>
              <a:srgbClr val="C0C0C0"/>
            </a:contourClr>
          </a:sp3d>
        </p:spPr>
      </p:pic>
      <p:sp>
        <p:nvSpPr>
          <p:cNvPr id="132" name="Shape 132"/>
          <p:cNvSpPr txBox="1">
            <a:spLocks noGrp="1"/>
          </p:cNvSpPr>
          <p:nvPr>
            <p:ph type="title"/>
          </p:nvPr>
        </p:nvSpPr>
        <p:spPr>
          <a:xfrm>
            <a:off x="685331" y="463887"/>
            <a:ext cx="7773338" cy="1197133"/>
          </a:xfrm>
          <a:prstGeom prst="rect">
            <a:avLst/>
          </a:prstGeom>
        </p:spPr>
        <p:txBody>
          <a:bodyPr spcFirstLastPara="1" vert="horz" lIns="91440" tIns="45720" rIns="91440" bIns="45720" rtlCol="0" anchor="ctr" anchorCtr="0">
            <a:normAutofit/>
          </a:bodyPr>
          <a:lstStyle/>
          <a:p>
            <a:pPr lvl="0" defTabSz="914400">
              <a:spcBef>
                <a:spcPct val="0"/>
              </a:spcBef>
            </a:pPr>
            <a:r>
              <a:rPr lang="en-US" sz="3600" b="1"/>
              <a:t>Microcontroller</a:t>
            </a:r>
          </a:p>
        </p:txBody>
      </p:sp>
      <p:sp>
        <p:nvSpPr>
          <p:cNvPr id="133" name="Shape 133"/>
          <p:cNvSpPr txBox="1">
            <a:spLocks noGrp="1"/>
          </p:cNvSpPr>
          <p:nvPr>
            <p:ph type="body" idx="1"/>
          </p:nvPr>
        </p:nvSpPr>
        <p:spPr>
          <a:xfrm>
            <a:off x="637927" y="1347758"/>
            <a:ext cx="4572470" cy="2568080"/>
          </a:xfrm>
          <a:prstGeom prst="rect">
            <a:avLst/>
          </a:prstGeom>
        </p:spPr>
        <p:txBody>
          <a:bodyPr spcFirstLastPara="1" vert="horz" lIns="91440" tIns="45720" rIns="91440" bIns="45720" rtlCol="0" anchorCtr="0">
            <a:normAutofit/>
          </a:bodyPr>
          <a:lstStyle/>
          <a:p>
            <a:pPr marL="457200" lvl="0" indent="-228600" defTabSz="914400">
              <a:spcBef>
                <a:spcPts val="1600"/>
              </a:spcBef>
              <a:spcAft>
                <a:spcPts val="0"/>
              </a:spcAft>
              <a:buSzPts val="1800"/>
              <a:buFont typeface="Arial" panose="020B0604020202020204" pitchFamily="34" charset="0"/>
              <a:buChar char="•"/>
            </a:pPr>
            <a:r>
              <a:rPr lang="en-US" dirty="0"/>
              <a:t>ATMEGA328P-PU</a:t>
            </a:r>
          </a:p>
          <a:p>
            <a:pPr marL="914400" lvl="1" indent="-228600" defTabSz="914400">
              <a:spcBef>
                <a:spcPts val="0"/>
              </a:spcBef>
              <a:spcAft>
                <a:spcPts val="0"/>
              </a:spcAft>
              <a:buSzPts val="1400"/>
              <a:buFont typeface="Arial" panose="020B0604020202020204" pitchFamily="34" charset="0"/>
              <a:buChar char="•"/>
            </a:pPr>
            <a:r>
              <a:rPr lang="en-US" dirty="0"/>
              <a:t>Provides communication to sensors &amp; other onboard electronics</a:t>
            </a:r>
          </a:p>
          <a:p>
            <a:pPr marL="914400" lvl="1" indent="-228600" defTabSz="914400">
              <a:spcBef>
                <a:spcPts val="0"/>
              </a:spcBef>
              <a:spcAft>
                <a:spcPts val="0"/>
              </a:spcAft>
              <a:buSzPts val="1400"/>
              <a:buFont typeface="Arial" panose="020B0604020202020204" pitchFamily="34" charset="0"/>
              <a:buChar char="•"/>
            </a:pPr>
            <a:r>
              <a:rPr lang="en-US" dirty="0"/>
              <a:t>Provides control for servos &amp; sensors</a:t>
            </a:r>
            <a:br>
              <a:rPr lang="en-US" dirty="0"/>
            </a:br>
            <a:br>
              <a:rPr lang="en-US" dirty="0"/>
            </a:br>
            <a:endParaRPr lang="en-US" dirty="0"/>
          </a:p>
        </p:txBody>
      </p:sp>
      <p:graphicFrame>
        <p:nvGraphicFramePr>
          <p:cNvPr id="15" name="Table 2">
            <a:extLst>
              <a:ext uri="{FF2B5EF4-FFF2-40B4-BE49-F238E27FC236}">
                <a16:creationId xmlns:a16="http://schemas.microsoft.com/office/drawing/2014/main" id="{4928955A-CFE3-4AC1-AE9F-25408DD46EAE}"/>
              </a:ext>
            </a:extLst>
          </p:cNvPr>
          <p:cNvGraphicFramePr>
            <a:graphicFrameLocks noGrp="1"/>
          </p:cNvGraphicFramePr>
          <p:nvPr>
            <p:extLst>
              <p:ext uri="{D42A27DB-BD31-4B8C-83A1-F6EECF244321}">
                <p14:modId xmlns:p14="http://schemas.microsoft.com/office/powerpoint/2010/main" val="2675322010"/>
              </p:ext>
            </p:extLst>
          </p:nvPr>
        </p:nvGraphicFramePr>
        <p:xfrm>
          <a:off x="1192593" y="2631798"/>
          <a:ext cx="3463138" cy="1783080"/>
        </p:xfrm>
        <a:graphic>
          <a:graphicData uri="http://schemas.openxmlformats.org/drawingml/2006/table">
            <a:tbl>
              <a:tblPr firstRow="1" bandRow="1">
                <a:effectLst>
                  <a:outerShdw blurRad="50800" dist="50800" dir="5400000" algn="ctr" rotWithShape="0">
                    <a:srgbClr val="000000">
                      <a:alpha val="60000"/>
                    </a:srgbClr>
                  </a:outerShdw>
                </a:effectLst>
                <a:tableStyleId>{073A0DAA-6AF3-43AB-8588-CEC1D06C72B9}</a:tableStyleId>
              </a:tblPr>
              <a:tblGrid>
                <a:gridCol w="2108824">
                  <a:extLst>
                    <a:ext uri="{9D8B030D-6E8A-4147-A177-3AD203B41FA5}">
                      <a16:colId xmlns:a16="http://schemas.microsoft.com/office/drawing/2014/main" val="3844521101"/>
                    </a:ext>
                  </a:extLst>
                </a:gridCol>
                <a:gridCol w="1354314">
                  <a:extLst>
                    <a:ext uri="{9D8B030D-6E8A-4147-A177-3AD203B41FA5}">
                      <a16:colId xmlns:a16="http://schemas.microsoft.com/office/drawing/2014/main" val="3496529404"/>
                    </a:ext>
                  </a:extLst>
                </a:gridCol>
              </a:tblGrid>
              <a:tr h="227579">
                <a:tc>
                  <a:txBody>
                    <a:bodyPr/>
                    <a:lstStyle/>
                    <a:p>
                      <a:pPr>
                        <a:buNone/>
                      </a:pPr>
                      <a:r>
                        <a:rPr lang="en-US" b="1" dirty="0"/>
                        <a:t>Manufacturer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buNone/>
                      </a:pPr>
                      <a:r>
                        <a:rPr lang="en-US" b="1"/>
                        <a:t>Atmel</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072359249"/>
                  </a:ext>
                </a:extLst>
              </a:tr>
              <a:tr h="227579">
                <a:tc>
                  <a:txBody>
                    <a:bodyPr/>
                    <a:lstStyle/>
                    <a:p>
                      <a:pPr>
                        <a:buNone/>
                      </a:pPr>
                      <a:r>
                        <a:rPr lang="en-US" b="1"/>
                        <a:t>Pin Count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buNone/>
                      </a:pPr>
                      <a:r>
                        <a:rPr lang="en-US" b="1"/>
                        <a:t>28</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52082524"/>
                  </a:ext>
                </a:extLst>
              </a:tr>
              <a:tr h="227579">
                <a:tc>
                  <a:txBody>
                    <a:bodyPr/>
                    <a:lstStyle/>
                    <a:p>
                      <a:pPr>
                        <a:buNone/>
                      </a:pPr>
                      <a:r>
                        <a:rPr lang="en-US" b="1" dirty="0"/>
                        <a:t>Speed (MHz)</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buNone/>
                      </a:pPr>
                      <a:r>
                        <a:rPr lang="en-US" b="1" dirty="0"/>
                        <a:t>20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01323265"/>
                  </a:ext>
                </a:extLst>
              </a:tr>
              <a:tr h="227579">
                <a:tc>
                  <a:txBody>
                    <a:bodyPr/>
                    <a:lstStyle/>
                    <a:p>
                      <a:pPr>
                        <a:buNone/>
                      </a:pPr>
                      <a:r>
                        <a:rPr lang="en-US" b="1"/>
                        <a:t>Power Supply (V)</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buNone/>
                      </a:pPr>
                      <a:r>
                        <a:rPr lang="en-US" b="1"/>
                        <a:t>1.8 - 5.5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46108013"/>
                  </a:ext>
                </a:extLst>
              </a:tr>
              <a:tr h="242327">
                <a:tc>
                  <a:txBody>
                    <a:bodyPr/>
                    <a:lstStyle/>
                    <a:p>
                      <a:pPr>
                        <a:buNone/>
                      </a:pPr>
                      <a:r>
                        <a:rPr lang="en-US" b="1" dirty="0"/>
                        <a:t>Method of Communication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buNone/>
                      </a:pPr>
                      <a:r>
                        <a:rPr lang="en-US" b="1" dirty="0"/>
                        <a:t>UART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7765593"/>
                  </a:ext>
                </a:extLst>
              </a:tr>
              <a:tr h="227579">
                <a:tc>
                  <a:txBody>
                    <a:bodyPr/>
                    <a:lstStyle/>
                    <a:p>
                      <a:pPr>
                        <a:buNone/>
                      </a:pPr>
                      <a:r>
                        <a:rPr lang="en-US" b="1" dirty="0"/>
                        <a:t>Price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buNone/>
                      </a:pPr>
                      <a:r>
                        <a:rPr lang="en-US" b="1" dirty="0"/>
                        <a:t>$2.14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18935515"/>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Shape 131"/>
        <p:cNvGrpSpPr/>
        <p:nvPr/>
      </p:nvGrpSpPr>
      <p:grpSpPr>
        <a:xfrm>
          <a:off x="0" y="0"/>
          <a:ext cx="0" cy="0"/>
          <a:chOff x="0" y="0"/>
          <a:chExt cx="0" cy="0"/>
        </a:xfrm>
      </p:grpSpPr>
      <p:pic>
        <p:nvPicPr>
          <p:cNvPr id="75"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0"/>
            <a:ext cx="9144002" cy="514350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a:extLst>
              <a:ext uri="{FF2B5EF4-FFF2-40B4-BE49-F238E27FC236}">
                <a16:creationId xmlns:a16="http://schemas.microsoft.com/office/drawing/2014/main" id="{765E2D7E-B7BD-404F-9F71-D6620D37B9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useBgFill="1">
        <p:nvSpPr>
          <p:cNvPr id="79" name="Rectangle 78">
            <a:extLst>
              <a:ext uri="{FF2B5EF4-FFF2-40B4-BE49-F238E27FC236}">
                <a16:creationId xmlns:a16="http://schemas.microsoft.com/office/drawing/2014/main" id="{6E3254AE-C4CD-426D-A6E8-7FA13B0F8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circuit board&#10;&#10;Description generated with very high confidence">
            <a:extLst>
              <a:ext uri="{FF2B5EF4-FFF2-40B4-BE49-F238E27FC236}">
                <a16:creationId xmlns:a16="http://schemas.microsoft.com/office/drawing/2014/main" id="{249EBE39-11AF-44BD-B067-670333AEA544}"/>
              </a:ext>
            </a:extLst>
          </p:cNvPr>
          <p:cNvPicPr>
            <a:picLocks noChangeAspect="1"/>
          </p:cNvPicPr>
          <p:nvPr/>
        </p:nvPicPr>
        <p:blipFill>
          <a:blip r:embed="rId5"/>
          <a:stretch>
            <a:fillRect/>
          </a:stretch>
        </p:blipFill>
        <p:spPr>
          <a:xfrm>
            <a:off x="5890589" y="1287710"/>
            <a:ext cx="2568080" cy="2568080"/>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a:contourClr>
              <a:srgbClr val="C0C0C0"/>
            </a:contourClr>
          </a:sp3d>
        </p:spPr>
      </p:pic>
      <p:pic>
        <p:nvPicPr>
          <p:cNvPr id="81" name="Picture 80">
            <a:extLst>
              <a:ext uri="{FF2B5EF4-FFF2-40B4-BE49-F238E27FC236}">
                <a16:creationId xmlns:a16="http://schemas.microsoft.com/office/drawing/2014/main" id="{F5C53434-A0C7-4A81-8EB0-D460DAD9BB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32" name="Shape 132"/>
          <p:cNvSpPr txBox="1">
            <a:spLocks noGrp="1"/>
          </p:cNvSpPr>
          <p:nvPr>
            <p:ph type="title"/>
          </p:nvPr>
        </p:nvSpPr>
        <p:spPr>
          <a:xfrm>
            <a:off x="685331" y="463887"/>
            <a:ext cx="7773338" cy="1197133"/>
          </a:xfrm>
          <a:prstGeom prst="rect">
            <a:avLst/>
          </a:prstGeom>
        </p:spPr>
        <p:txBody>
          <a:bodyPr spcFirstLastPara="1" vert="horz" lIns="91440" tIns="45720" rIns="91440" bIns="45720" rtlCol="0" anchor="ctr" anchorCtr="0">
            <a:normAutofit/>
          </a:bodyPr>
          <a:lstStyle/>
          <a:p>
            <a:pPr lvl="0" defTabSz="914400">
              <a:spcBef>
                <a:spcPct val="0"/>
              </a:spcBef>
            </a:pPr>
            <a:r>
              <a:rPr lang="en-US" sz="3600" b="1"/>
              <a:t>Computer</a:t>
            </a:r>
          </a:p>
        </p:txBody>
      </p:sp>
      <p:sp>
        <p:nvSpPr>
          <p:cNvPr id="134" name="Shape 134"/>
          <p:cNvSpPr txBox="1"/>
          <p:nvPr/>
        </p:nvSpPr>
        <p:spPr>
          <a:xfrm>
            <a:off x="685328" y="1287710"/>
            <a:ext cx="3645370" cy="2568080"/>
          </a:xfrm>
          <a:prstGeom prst="rect">
            <a:avLst/>
          </a:prstGeom>
        </p:spPr>
        <p:txBody>
          <a:bodyPr spcFirstLastPara="1" vert="horz" lIns="91440" tIns="45720" rIns="91440" bIns="45720" rtlCol="0" anchorCtr="0">
            <a:normAutofit/>
          </a:bodyPr>
          <a:lstStyle/>
          <a:p>
            <a:pPr marL="457200" lvl="0" indent="-228600" defTabSz="914400">
              <a:lnSpc>
                <a:spcPct val="110000"/>
              </a:lnSpc>
              <a:spcBef>
                <a:spcPts val="0"/>
              </a:spcBef>
              <a:spcAft>
                <a:spcPts val="600"/>
              </a:spcAft>
              <a:buClr>
                <a:schemeClr val="tx1"/>
              </a:buClr>
              <a:buSzPts val="1800"/>
              <a:buFont typeface="Arial" panose="020B0604020202020204" pitchFamily="34" charset="0"/>
              <a:buChar char="•"/>
            </a:pPr>
            <a:r>
              <a:rPr lang="en-US" sz="1700" cap="all">
                <a:sym typeface="Open Sans"/>
              </a:rPr>
              <a:t>Raspberry Pi</a:t>
            </a:r>
            <a:endParaRPr lang="en-US" sz="1700" cap="all"/>
          </a:p>
          <a:p>
            <a:pPr marL="914400" lvl="1" indent="-228600" defTabSz="914400">
              <a:lnSpc>
                <a:spcPct val="110000"/>
              </a:lnSpc>
              <a:spcBef>
                <a:spcPts val="0"/>
              </a:spcBef>
              <a:spcAft>
                <a:spcPts val="600"/>
              </a:spcAft>
              <a:buClr>
                <a:schemeClr val="tx1"/>
              </a:buClr>
              <a:buSzPts val="1600"/>
              <a:buFont typeface="Arial" panose="020B0604020202020204" pitchFamily="34" charset="0"/>
              <a:buChar char="•"/>
            </a:pPr>
            <a:r>
              <a:rPr lang="en-US" sz="1700" cap="all">
                <a:sym typeface="Open Sans"/>
              </a:rPr>
              <a:t>Analyze &amp; processes received data</a:t>
            </a:r>
            <a:endParaRPr lang="en-US" sz="1700" cap="all"/>
          </a:p>
          <a:p>
            <a:pPr marL="914400" lvl="1" indent="-228600" defTabSz="914400">
              <a:lnSpc>
                <a:spcPct val="110000"/>
              </a:lnSpc>
              <a:spcBef>
                <a:spcPts val="0"/>
              </a:spcBef>
              <a:spcAft>
                <a:spcPts val="600"/>
              </a:spcAft>
              <a:buClr>
                <a:schemeClr val="tx1"/>
              </a:buClr>
              <a:buSzPts val="1600"/>
              <a:buFont typeface="Arial" panose="020B0604020202020204" pitchFamily="34" charset="0"/>
              <a:buChar char="•"/>
            </a:pPr>
            <a:r>
              <a:rPr lang="en-US" sz="1700" cap="all">
                <a:sym typeface="Open Sans"/>
              </a:rPr>
              <a:t>Adjusts vehicle’s direction &amp; speed</a:t>
            </a:r>
            <a:endParaRPr lang="en-US" sz="1700" cap="all"/>
          </a:p>
          <a:p>
            <a:pPr marL="457200" lvl="0" indent="-228600" defTabSz="914400">
              <a:lnSpc>
                <a:spcPct val="110000"/>
              </a:lnSpc>
              <a:spcBef>
                <a:spcPts val="0"/>
              </a:spcBef>
              <a:spcAft>
                <a:spcPts val="600"/>
              </a:spcAft>
              <a:buClr>
                <a:schemeClr val="tx1"/>
              </a:buClr>
              <a:buFont typeface="Arial" panose="020B0604020202020204" pitchFamily="34" charset="0"/>
              <a:buChar char="•"/>
            </a:pPr>
            <a:endParaRPr lang="en-US" sz="1700" cap="all"/>
          </a:p>
          <a:p>
            <a:pPr marL="0" lvl="0" indent="-228600" defTabSz="914400">
              <a:lnSpc>
                <a:spcPct val="110000"/>
              </a:lnSpc>
              <a:spcBef>
                <a:spcPts val="0"/>
              </a:spcBef>
              <a:spcAft>
                <a:spcPts val="600"/>
              </a:spcAft>
              <a:buClr>
                <a:schemeClr val="tx1"/>
              </a:buClr>
              <a:buFont typeface="Arial" panose="020B0604020202020204" pitchFamily="34" charset="0"/>
              <a:buChar char="•"/>
            </a:pPr>
            <a:endParaRPr lang="en-US" sz="1700" cap="all"/>
          </a:p>
          <a:p>
            <a:pPr marL="0" lvl="0" indent="-228600" defTabSz="914400">
              <a:lnSpc>
                <a:spcPct val="110000"/>
              </a:lnSpc>
              <a:spcBef>
                <a:spcPts val="0"/>
              </a:spcBef>
              <a:spcAft>
                <a:spcPts val="600"/>
              </a:spcAft>
              <a:buClr>
                <a:schemeClr val="tx1"/>
              </a:buClr>
              <a:buFont typeface="Arial" panose="020B0604020202020204" pitchFamily="34" charset="0"/>
              <a:buChar char="•"/>
            </a:pPr>
            <a:endParaRPr lang="en-US" sz="1700" cap="all"/>
          </a:p>
        </p:txBody>
      </p:sp>
      <p:graphicFrame>
        <p:nvGraphicFramePr>
          <p:cNvPr id="12" name="Table 3">
            <a:extLst>
              <a:ext uri="{FF2B5EF4-FFF2-40B4-BE49-F238E27FC236}">
                <a16:creationId xmlns:a16="http://schemas.microsoft.com/office/drawing/2014/main" id="{10BF564A-774B-41AA-A3B7-2AE23D82103A}"/>
              </a:ext>
            </a:extLst>
          </p:cNvPr>
          <p:cNvGraphicFramePr>
            <a:graphicFrameLocks noGrp="1"/>
          </p:cNvGraphicFramePr>
          <p:nvPr>
            <p:extLst>
              <p:ext uri="{D42A27DB-BD31-4B8C-83A1-F6EECF244321}">
                <p14:modId xmlns:p14="http://schemas.microsoft.com/office/powerpoint/2010/main" val="1712873811"/>
              </p:ext>
            </p:extLst>
          </p:nvPr>
        </p:nvGraphicFramePr>
        <p:xfrm>
          <a:off x="685328" y="2950299"/>
          <a:ext cx="4862449" cy="1549346"/>
        </p:xfrm>
        <a:graphic>
          <a:graphicData uri="http://schemas.openxmlformats.org/drawingml/2006/table">
            <a:tbl>
              <a:tblPr firstRow="1" bandRow="1">
                <a:effectLst>
                  <a:outerShdw blurRad="50800" dist="50800" dir="5400000" algn="ctr" rotWithShape="0">
                    <a:srgbClr val="000000">
                      <a:alpha val="60000"/>
                    </a:srgbClr>
                  </a:outerShdw>
                </a:effectLst>
                <a:tableStyleId>{073A0DAA-6AF3-43AB-8588-CEC1D06C72B9}</a:tableStyleId>
              </a:tblPr>
              <a:tblGrid>
                <a:gridCol w="1262888">
                  <a:extLst>
                    <a:ext uri="{9D8B030D-6E8A-4147-A177-3AD203B41FA5}">
                      <a16:colId xmlns:a16="http://schemas.microsoft.com/office/drawing/2014/main" val="2550809145"/>
                    </a:ext>
                  </a:extLst>
                </a:gridCol>
                <a:gridCol w="3599561">
                  <a:extLst>
                    <a:ext uri="{9D8B030D-6E8A-4147-A177-3AD203B41FA5}">
                      <a16:colId xmlns:a16="http://schemas.microsoft.com/office/drawing/2014/main" val="2455316125"/>
                    </a:ext>
                  </a:extLst>
                </a:gridCol>
              </a:tblGrid>
              <a:tr h="341777">
                <a:tc>
                  <a:txBody>
                    <a:bodyPr/>
                    <a:lstStyle/>
                    <a:p>
                      <a:pPr lvl="0" algn="l">
                        <a:buNone/>
                      </a:pPr>
                      <a:r>
                        <a:rPr lang="en-US" sz="1400" b="1" u="none" strike="noStrike" noProof="0" dirty="0"/>
                        <a:t>Manufacturer </a:t>
                      </a:r>
                      <a:endParaRPr lang="en-US" b="1"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lvl="0" algn="l">
                        <a:buNone/>
                      </a:pPr>
                      <a:r>
                        <a:rPr lang="en-US" sz="1400" b="1" u="none" strike="noStrike" noProof="0" dirty="0"/>
                        <a:t>Raspberry Pi Foundation</a:t>
                      </a:r>
                      <a:endParaRPr lang="en-US" b="1"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837327043"/>
                  </a:ext>
                </a:extLst>
              </a:tr>
              <a:tr h="308409">
                <a:tc>
                  <a:txBody>
                    <a:bodyPr/>
                    <a:lstStyle/>
                    <a:p>
                      <a:pPr lvl="0" algn="l">
                        <a:buNone/>
                      </a:pPr>
                      <a:r>
                        <a:rPr lang="en-US" sz="1400" b="1" u="none" strike="noStrike" noProof="0"/>
                        <a:t>CPU</a:t>
                      </a:r>
                      <a:endParaRPr lang="en-US" b="1"/>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lvl="0" algn="l">
                        <a:buNone/>
                      </a:pPr>
                      <a:r>
                        <a:rPr lang="en-US" sz="1400" b="1" u="none" strike="noStrike" noProof="0" dirty="0"/>
                        <a:t>Quad Core 1.2GHz Broadcom BCM2837 64bit</a:t>
                      </a:r>
                      <a:endParaRPr lang="en-US"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69370339"/>
                  </a:ext>
                </a:extLst>
              </a:tr>
              <a:tr h="201626">
                <a:tc>
                  <a:txBody>
                    <a:bodyPr/>
                    <a:lstStyle/>
                    <a:p>
                      <a:pPr lvl="0" algn="l">
                        <a:buNone/>
                      </a:pPr>
                      <a:r>
                        <a:rPr lang="en-US" sz="1400" b="1" u="none" strike="noStrike" noProof="0" dirty="0"/>
                        <a:t>RAM</a:t>
                      </a: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buNone/>
                      </a:pPr>
                      <a:r>
                        <a:rPr lang="en-US" b="1" dirty="0"/>
                        <a:t>1 GB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62058856"/>
                  </a:ext>
                </a:extLst>
              </a:tr>
              <a:tr h="196585">
                <a:tc>
                  <a:txBody>
                    <a:bodyPr/>
                    <a:lstStyle/>
                    <a:p>
                      <a:pPr>
                        <a:buNone/>
                      </a:pPr>
                      <a:r>
                        <a:rPr lang="en-US" b="1"/>
                        <a:t>GPIO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buNone/>
                      </a:pPr>
                      <a:r>
                        <a:rPr lang="en-US" b="1"/>
                        <a:t>40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786450"/>
                  </a:ext>
                </a:extLst>
              </a:tr>
              <a:tr h="196585">
                <a:tc>
                  <a:txBody>
                    <a:bodyPr/>
                    <a:lstStyle/>
                    <a:p>
                      <a:pPr>
                        <a:buNone/>
                      </a:pPr>
                      <a:r>
                        <a:rPr lang="en-US" b="1"/>
                        <a:t>Memory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buNone/>
                      </a:pPr>
                      <a:r>
                        <a:rPr lang="en-US" b="1" dirty="0"/>
                        <a:t>Micro SD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39403576"/>
                  </a:ext>
                </a:extLst>
              </a:tr>
            </a:tbl>
          </a:graphicData>
        </a:graphic>
      </p:graphicFrame>
    </p:spTree>
    <p:extLst>
      <p:ext uri="{BB962C8B-B14F-4D97-AF65-F5344CB8AC3E}">
        <p14:creationId xmlns:p14="http://schemas.microsoft.com/office/powerpoint/2010/main" val="2715495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Shape 140"/>
        <p:cNvGrpSpPr/>
        <p:nvPr/>
      </p:nvGrpSpPr>
      <p:grpSpPr>
        <a:xfrm>
          <a:off x="0" y="0"/>
          <a:ext cx="0" cy="0"/>
          <a:chOff x="0" y="0"/>
          <a:chExt cx="0" cy="0"/>
        </a:xfrm>
      </p:grpSpPr>
      <p:pic>
        <p:nvPicPr>
          <p:cNvPr id="83"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0"/>
            <a:ext cx="9144002" cy="514350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84">
            <a:extLst>
              <a:ext uri="{FF2B5EF4-FFF2-40B4-BE49-F238E27FC236}">
                <a16:creationId xmlns:a16="http://schemas.microsoft.com/office/drawing/2014/main" id="{765E2D7E-B7BD-404F-9F71-D6620D37B9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useBgFill="1">
        <p:nvSpPr>
          <p:cNvPr id="147" name="Rectangle 86">
            <a:extLst>
              <a:ext uri="{FF2B5EF4-FFF2-40B4-BE49-F238E27FC236}">
                <a16:creationId xmlns:a16="http://schemas.microsoft.com/office/drawing/2014/main" id="{E928B170-B7BC-4BDA-AF69-28A89C4F89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close up of a coin&#10;&#10;Description generated with very high confidence">
            <a:extLst>
              <a:ext uri="{FF2B5EF4-FFF2-40B4-BE49-F238E27FC236}">
                <a16:creationId xmlns:a16="http://schemas.microsoft.com/office/drawing/2014/main" id="{E99B4EA8-38DD-408A-8C10-5FD1919DB29D}"/>
              </a:ext>
            </a:extLst>
          </p:cNvPr>
          <p:cNvPicPr>
            <a:picLocks noChangeAspect="1"/>
          </p:cNvPicPr>
          <p:nvPr/>
        </p:nvPicPr>
        <p:blipFill>
          <a:blip r:embed="rId5"/>
          <a:stretch>
            <a:fillRect/>
          </a:stretch>
        </p:blipFill>
        <p:spPr>
          <a:xfrm>
            <a:off x="5888349" y="480623"/>
            <a:ext cx="2570319" cy="1927739"/>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a:contourClr>
              <a:srgbClr val="C0C0C0"/>
            </a:contourClr>
          </a:sp3d>
        </p:spPr>
      </p:pic>
      <p:pic>
        <p:nvPicPr>
          <p:cNvPr id="148" name="Picture 88">
            <a:extLst>
              <a:ext uri="{FF2B5EF4-FFF2-40B4-BE49-F238E27FC236}">
                <a16:creationId xmlns:a16="http://schemas.microsoft.com/office/drawing/2014/main" id="{2E1E8C82-833C-4573-807A-A01BED3757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1" name="Shape 141"/>
          <p:cNvSpPr txBox="1">
            <a:spLocks noGrp="1"/>
          </p:cNvSpPr>
          <p:nvPr>
            <p:ph type="title"/>
          </p:nvPr>
        </p:nvSpPr>
        <p:spPr>
          <a:xfrm>
            <a:off x="685332" y="480623"/>
            <a:ext cx="4923153" cy="1180397"/>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600" b="1"/>
              <a:t>Wireless Communication	</a:t>
            </a:r>
          </a:p>
        </p:txBody>
      </p:sp>
      <p:sp>
        <p:nvSpPr>
          <p:cNvPr id="142" name="Shape 142"/>
          <p:cNvSpPr txBox="1">
            <a:spLocks noGrp="1"/>
          </p:cNvSpPr>
          <p:nvPr>
            <p:ph type="body" idx="1"/>
          </p:nvPr>
        </p:nvSpPr>
        <p:spPr>
          <a:xfrm>
            <a:off x="685330" y="1775319"/>
            <a:ext cx="4923155" cy="2910981"/>
          </a:xfrm>
          <a:prstGeom prst="rect">
            <a:avLst/>
          </a:prstGeom>
        </p:spPr>
        <p:txBody>
          <a:bodyPr spcFirstLastPara="1" vert="horz" lIns="91440" tIns="45720" rIns="91440" bIns="45720" rtlCol="0" anchorCtr="0">
            <a:normAutofit fontScale="85000" lnSpcReduction="20000"/>
          </a:bodyPr>
          <a:lstStyle/>
          <a:p>
            <a:pPr marL="457200" lvl="0" indent="-228600" defTabSz="914400">
              <a:spcBef>
                <a:spcPts val="0"/>
              </a:spcBef>
              <a:spcAft>
                <a:spcPts val="600"/>
              </a:spcAft>
              <a:buSzPts val="1800"/>
              <a:buFont typeface="Arial" panose="020B0604020202020204" pitchFamily="34" charset="0"/>
              <a:buChar char="•"/>
            </a:pPr>
            <a:r>
              <a:rPr lang="en-US" sz="1700" dirty="0"/>
              <a:t>E01-ML01IPX</a:t>
            </a:r>
          </a:p>
          <a:p>
            <a:pPr lvl="1" indent="-228600" defTabSz="914400">
              <a:spcBef>
                <a:spcPts val="0"/>
              </a:spcBef>
              <a:spcAft>
                <a:spcPts val="600"/>
              </a:spcAft>
              <a:buFont typeface="Arial" panose="020B0604020202020204" pitchFamily="34" charset="0"/>
              <a:buChar char="•"/>
            </a:pPr>
            <a:r>
              <a:rPr lang="en-US" sz="1700" dirty="0"/>
              <a:t>Enables vehicle to communicate</a:t>
            </a:r>
            <a:br>
              <a:rPr lang="en-US" sz="1700" dirty="0"/>
            </a:br>
            <a:r>
              <a:rPr lang="en-US" sz="1700" dirty="0"/>
              <a:t>with mesh network of sensors</a:t>
            </a:r>
          </a:p>
          <a:p>
            <a:pPr lvl="1" indent="-228600" defTabSz="914400">
              <a:spcBef>
                <a:spcPts val="0"/>
              </a:spcBef>
              <a:spcAft>
                <a:spcPts val="600"/>
              </a:spcAft>
              <a:buFont typeface="Arial" panose="020B0604020202020204" pitchFamily="34" charset="0"/>
              <a:buChar char="•"/>
            </a:pPr>
            <a:r>
              <a:rPr lang="en-US" sz="1700" dirty="0"/>
              <a:t>Uses 802.15 Standard</a:t>
            </a:r>
            <a:br>
              <a:rPr lang="en-US" sz="1700" dirty="0"/>
            </a:br>
            <a:endParaRPr lang="en-US" sz="1700" dirty="0"/>
          </a:p>
          <a:p>
            <a:pPr marL="457200" lvl="0" indent="-228600" defTabSz="914400">
              <a:spcBef>
                <a:spcPts val="0"/>
              </a:spcBef>
              <a:spcAft>
                <a:spcPts val="600"/>
              </a:spcAft>
              <a:buSzPts val="1800"/>
              <a:buFont typeface="Arial" panose="020B0604020202020204" pitchFamily="34" charset="0"/>
              <a:buChar char="•"/>
            </a:pPr>
            <a:r>
              <a:rPr lang="en-US" sz="1700" dirty="0"/>
              <a:t>802.15 Standard</a:t>
            </a:r>
          </a:p>
          <a:p>
            <a:pPr marL="914400" lvl="1" indent="-228600" defTabSz="914400">
              <a:spcBef>
                <a:spcPts val="0"/>
              </a:spcBef>
              <a:spcAft>
                <a:spcPts val="600"/>
              </a:spcAft>
              <a:buSzPts val="1400"/>
              <a:buFont typeface="Arial" panose="020B0604020202020204" pitchFamily="34" charset="0"/>
              <a:buChar char="•"/>
            </a:pPr>
            <a:r>
              <a:rPr lang="en-US" sz="1700" dirty="0"/>
              <a:t>Wireless Personal Area Network</a:t>
            </a:r>
            <a:br>
              <a:rPr lang="en-US" sz="1700" dirty="0"/>
            </a:br>
            <a:r>
              <a:rPr lang="en-US" sz="1700" dirty="0"/>
              <a:t>(WPAN)</a:t>
            </a:r>
          </a:p>
          <a:p>
            <a:pPr marL="914400" lvl="1" indent="-228600" defTabSz="914400">
              <a:spcBef>
                <a:spcPts val="0"/>
              </a:spcBef>
              <a:spcAft>
                <a:spcPts val="600"/>
              </a:spcAft>
              <a:buSzPts val="1400"/>
              <a:buFont typeface="Arial" panose="020B0604020202020204" pitchFamily="34" charset="0"/>
              <a:buChar char="•"/>
            </a:pPr>
            <a:r>
              <a:rPr lang="en-US" sz="1700" dirty="0"/>
              <a:t>Low cost</a:t>
            </a:r>
          </a:p>
          <a:p>
            <a:pPr marL="914400" lvl="1" indent="-228600" defTabSz="914400">
              <a:spcBef>
                <a:spcPts val="0"/>
              </a:spcBef>
              <a:spcAft>
                <a:spcPts val="600"/>
              </a:spcAft>
              <a:buSzPts val="1400"/>
              <a:buFont typeface="Arial" panose="020B0604020202020204" pitchFamily="34" charset="0"/>
              <a:buChar char="•"/>
            </a:pPr>
            <a:r>
              <a:rPr lang="en-US" sz="1700" dirty="0"/>
              <a:t>Low power consumption</a:t>
            </a:r>
          </a:p>
        </p:txBody>
      </p:sp>
      <p:graphicFrame>
        <p:nvGraphicFramePr>
          <p:cNvPr id="19" name="Table 4">
            <a:extLst>
              <a:ext uri="{FF2B5EF4-FFF2-40B4-BE49-F238E27FC236}">
                <a16:creationId xmlns:a16="http://schemas.microsoft.com/office/drawing/2014/main" id="{ACD2B15D-379C-4045-A9C2-CFBFCF631C56}"/>
              </a:ext>
            </a:extLst>
          </p:cNvPr>
          <p:cNvGraphicFramePr>
            <a:graphicFrameLocks noGrp="1"/>
          </p:cNvGraphicFramePr>
          <p:nvPr>
            <p:extLst>
              <p:ext uri="{D42A27DB-BD31-4B8C-83A1-F6EECF244321}">
                <p14:modId xmlns:p14="http://schemas.microsoft.com/office/powerpoint/2010/main" val="1270301058"/>
              </p:ext>
            </p:extLst>
          </p:nvPr>
        </p:nvGraphicFramePr>
        <p:xfrm>
          <a:off x="4572000" y="2887699"/>
          <a:ext cx="3990885" cy="1097280"/>
        </p:xfrm>
        <a:graphic>
          <a:graphicData uri="http://schemas.openxmlformats.org/drawingml/2006/table">
            <a:tbl>
              <a:tblPr firstRow="1" bandRow="1">
                <a:effectLst>
                  <a:outerShdw blurRad="50800" dist="50800" dir="5400000" algn="ctr" rotWithShape="0">
                    <a:srgbClr val="000000">
                      <a:alpha val="61000"/>
                    </a:srgbClr>
                  </a:outerShdw>
                </a:effectLst>
                <a:tableStyleId>{073A0DAA-6AF3-43AB-8588-CEC1D06C72B9}</a:tableStyleId>
              </a:tblPr>
              <a:tblGrid>
                <a:gridCol w="1496251">
                  <a:extLst>
                    <a:ext uri="{9D8B030D-6E8A-4147-A177-3AD203B41FA5}">
                      <a16:colId xmlns:a16="http://schemas.microsoft.com/office/drawing/2014/main" val="2658162387"/>
                    </a:ext>
                  </a:extLst>
                </a:gridCol>
                <a:gridCol w="1081405">
                  <a:extLst>
                    <a:ext uri="{9D8B030D-6E8A-4147-A177-3AD203B41FA5}">
                      <a16:colId xmlns:a16="http://schemas.microsoft.com/office/drawing/2014/main" val="3571647694"/>
                    </a:ext>
                  </a:extLst>
                </a:gridCol>
                <a:gridCol w="1413229">
                  <a:extLst>
                    <a:ext uri="{9D8B030D-6E8A-4147-A177-3AD203B41FA5}">
                      <a16:colId xmlns:a16="http://schemas.microsoft.com/office/drawing/2014/main" val="1460392354"/>
                    </a:ext>
                  </a:extLst>
                </a:gridCol>
              </a:tblGrid>
              <a:tr h="225804">
                <a:tc>
                  <a:txBody>
                    <a:bodyPr/>
                    <a:lstStyle/>
                    <a:p>
                      <a:pPr>
                        <a:buNone/>
                      </a:pPr>
                      <a:r>
                        <a:rPr lang="en-US" sz="1200" b="1" dirty="0"/>
                        <a:t>Technology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buNone/>
                      </a:pPr>
                      <a:r>
                        <a:rPr lang="en-US" sz="1200" b="1" err="1"/>
                        <a:t>WiFi</a:t>
                      </a:r>
                      <a:r>
                        <a:rPr lang="en-US" sz="1200" b="1"/>
                        <a:t> (802.11)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buNone/>
                      </a:pPr>
                      <a:r>
                        <a:rPr lang="en-US" sz="1200" b="1"/>
                        <a:t>Bluetooth (802.15)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911195343"/>
                  </a:ext>
                </a:extLst>
              </a:tr>
              <a:tr h="169693">
                <a:tc>
                  <a:txBody>
                    <a:bodyPr/>
                    <a:lstStyle/>
                    <a:p>
                      <a:pPr>
                        <a:buNone/>
                      </a:pPr>
                      <a:r>
                        <a:rPr lang="en-US" sz="1200" b="1" dirty="0"/>
                        <a:t>Range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buNone/>
                      </a:pPr>
                      <a:r>
                        <a:rPr lang="en-US" sz="1200" b="1"/>
                        <a:t>100m - 300m</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buNone/>
                      </a:pPr>
                      <a:r>
                        <a:rPr lang="en-US" sz="1200" b="1"/>
                        <a:t>≤10m</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24648132"/>
                  </a:ext>
                </a:extLst>
              </a:tr>
              <a:tr h="0">
                <a:tc>
                  <a:txBody>
                    <a:bodyPr/>
                    <a:lstStyle/>
                    <a:p>
                      <a:pPr>
                        <a:buNone/>
                      </a:pPr>
                      <a:r>
                        <a:rPr lang="en-US" sz="1200" b="1" dirty="0"/>
                        <a:t>Power Consumption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buNone/>
                      </a:pPr>
                      <a:r>
                        <a:rPr lang="en-US" sz="1200" b="1"/>
                        <a:t>80mW</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buNone/>
                      </a:pPr>
                      <a:r>
                        <a:rPr lang="en-US" sz="1200" b="1" dirty="0"/>
                        <a:t>2mW</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67135679"/>
                  </a:ext>
                </a:extLst>
              </a:tr>
              <a:tr h="124942">
                <a:tc>
                  <a:txBody>
                    <a:bodyPr/>
                    <a:lstStyle/>
                    <a:p>
                      <a:pPr>
                        <a:buNone/>
                      </a:pPr>
                      <a:r>
                        <a:rPr lang="en-US" sz="1200" b="1"/>
                        <a:t>Cost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buNone/>
                      </a:pPr>
                      <a:r>
                        <a:rPr lang="en-US" sz="1200" b="1"/>
                        <a:t>$11.95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buNone/>
                      </a:pPr>
                      <a:r>
                        <a:rPr lang="en-US" sz="1200" b="1" dirty="0"/>
                        <a:t>$2.33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7070737"/>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09" name="Picture 2">
            <a:extLst>
              <a:ext uri="{FF2B5EF4-FFF2-40B4-BE49-F238E27FC236}">
                <a16:creationId xmlns:a16="http://schemas.microsoft.com/office/drawing/2014/main" id="{E1408BAF-1350-4BC5-9C72-82A08BB07B4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0"/>
            <a:ext cx="9144002"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110">
            <a:extLst>
              <a:ext uri="{FF2B5EF4-FFF2-40B4-BE49-F238E27FC236}">
                <a16:creationId xmlns:a16="http://schemas.microsoft.com/office/drawing/2014/main" id="{60E67B53-E530-4CC6-B1E7-4CCC1FD632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useBgFill="1">
        <p:nvSpPr>
          <p:cNvPr id="113" name="Rectangle 112">
            <a:extLst>
              <a:ext uri="{FF2B5EF4-FFF2-40B4-BE49-F238E27FC236}">
                <a16:creationId xmlns:a16="http://schemas.microsoft.com/office/drawing/2014/main" id="{AE94ADDC-FBCA-4838-8D97-4B0770AFC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2">
            <a:extLst>
              <a:ext uri="{FF2B5EF4-FFF2-40B4-BE49-F238E27FC236}">
                <a16:creationId xmlns:a16="http://schemas.microsoft.com/office/drawing/2014/main" id="{EDB06F6B-6027-4B19-829E-EEDE917268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0"/>
            <a:ext cx="9144002" cy="5143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2258146-C437-44A1-BEDA-F8641725A492}"/>
              </a:ext>
            </a:extLst>
          </p:cNvPr>
          <p:cNvPicPr>
            <a:picLocks noChangeAspect="1"/>
          </p:cNvPicPr>
          <p:nvPr/>
        </p:nvPicPr>
        <p:blipFill>
          <a:blip r:embed="rId5"/>
          <a:stretch>
            <a:fillRect/>
          </a:stretch>
        </p:blipFill>
        <p:spPr>
          <a:xfrm>
            <a:off x="1198276" y="1145006"/>
            <a:ext cx="1570400" cy="3359145"/>
          </a:xfrm>
          <a:prstGeom prst="roundRect">
            <a:avLst>
              <a:gd name="adj" fmla="val 5301"/>
            </a:avLst>
          </a:prstGeom>
          <a:ln w="82550" cap="sq">
            <a:noFill/>
            <a:miter lim="800000"/>
          </a:ln>
          <a:effectLst/>
          <a:scene3d>
            <a:camera prst="orthographicFront"/>
            <a:lightRig rig="threePt" dir="t">
              <a:rot lat="0" lon="0" rev="2700000"/>
            </a:lightRig>
          </a:scene3d>
          <a:sp3d>
            <a:contourClr>
              <a:srgbClr val="C0C0C0"/>
            </a:contourClr>
          </a:sp3d>
        </p:spPr>
      </p:pic>
      <p:pic>
        <p:nvPicPr>
          <p:cNvPr id="5" name="Picture 4">
            <a:extLst>
              <a:ext uri="{FF2B5EF4-FFF2-40B4-BE49-F238E27FC236}">
                <a16:creationId xmlns:a16="http://schemas.microsoft.com/office/drawing/2014/main" id="{3752F285-A7B7-4DED-8536-199D0B4F3BFA}"/>
              </a:ext>
            </a:extLst>
          </p:cNvPr>
          <p:cNvPicPr>
            <a:picLocks noChangeAspect="1"/>
          </p:cNvPicPr>
          <p:nvPr/>
        </p:nvPicPr>
        <p:blipFill>
          <a:blip r:embed="rId6"/>
          <a:stretch>
            <a:fillRect/>
          </a:stretch>
        </p:blipFill>
        <p:spPr>
          <a:xfrm>
            <a:off x="3805755" y="484194"/>
            <a:ext cx="4506931" cy="3301328"/>
          </a:xfrm>
          <a:prstGeom prst="roundRect">
            <a:avLst>
              <a:gd name="adj" fmla="val 5301"/>
            </a:avLst>
          </a:prstGeom>
          <a:ln w="82550" cap="sq">
            <a:noFill/>
            <a:miter lim="800000"/>
          </a:ln>
          <a:effectLst/>
          <a:scene3d>
            <a:camera prst="orthographicFront"/>
            <a:lightRig rig="threePt" dir="t">
              <a:rot lat="0" lon="0" rev="2700000"/>
            </a:lightRig>
          </a:scene3d>
          <a:sp3d>
            <a:contourClr>
              <a:srgbClr val="C0C0C0"/>
            </a:contourClr>
          </a:sp3d>
        </p:spPr>
      </p:pic>
      <p:pic>
        <p:nvPicPr>
          <p:cNvPr id="124" name="Picture 116">
            <a:extLst>
              <a:ext uri="{FF2B5EF4-FFF2-40B4-BE49-F238E27FC236}">
                <a16:creationId xmlns:a16="http://schemas.microsoft.com/office/drawing/2014/main" id="{F0CA11D6-C4F1-476E-8455-2C26DEDE94A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55478"/>
          <a:stretch/>
        </p:blipFill>
        <p:spPr>
          <a:xfrm>
            <a:off x="-1955" y="0"/>
            <a:ext cx="9143999" cy="2290013"/>
          </a:xfrm>
          <a:prstGeom prst="rect">
            <a:avLst/>
          </a:prstGeom>
        </p:spPr>
      </p:pic>
      <p:pic>
        <p:nvPicPr>
          <p:cNvPr id="125" name="Picture 118">
            <a:extLst>
              <a:ext uri="{FF2B5EF4-FFF2-40B4-BE49-F238E27FC236}">
                <a16:creationId xmlns:a16="http://schemas.microsoft.com/office/drawing/2014/main" id="{90717727-6E80-4D56-AF23-9E0AE1D5AD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69764" t="46543"/>
          <a:stretch/>
        </p:blipFill>
        <p:spPr>
          <a:xfrm>
            <a:off x="6375325" y="2393949"/>
            <a:ext cx="2764763" cy="2749550"/>
          </a:xfrm>
          <a:prstGeom prst="rect">
            <a:avLst/>
          </a:prstGeom>
        </p:spPr>
      </p:pic>
      <p:sp>
        <p:nvSpPr>
          <p:cNvPr id="2" name="Title 1">
            <a:extLst>
              <a:ext uri="{FF2B5EF4-FFF2-40B4-BE49-F238E27FC236}">
                <a16:creationId xmlns:a16="http://schemas.microsoft.com/office/drawing/2014/main" id="{881A622F-CB62-492F-ADEE-20B9B25CD3BE}"/>
              </a:ext>
            </a:extLst>
          </p:cNvPr>
          <p:cNvSpPr>
            <a:spLocks noGrp="1"/>
          </p:cNvSpPr>
          <p:nvPr>
            <p:ph type="title"/>
          </p:nvPr>
        </p:nvSpPr>
        <p:spPr>
          <a:xfrm>
            <a:off x="476408" y="3422141"/>
            <a:ext cx="8187274" cy="853165"/>
          </a:xfrm>
        </p:spPr>
        <p:txBody>
          <a:bodyPr vert="horz" lIns="91440" tIns="45720" rIns="91440" bIns="45720" rtlCol="0" anchor="b">
            <a:normAutofit/>
          </a:bodyPr>
          <a:lstStyle/>
          <a:p>
            <a:pPr defTabSz="914400">
              <a:spcBef>
                <a:spcPct val="0"/>
              </a:spcBef>
            </a:pPr>
            <a:endParaRPr lang="en-US" sz="2600" b="1"/>
          </a:p>
          <a:p>
            <a:pPr defTabSz="914400">
              <a:spcBef>
                <a:spcPct val="0"/>
              </a:spcBef>
            </a:pPr>
            <a:r>
              <a:rPr lang="en-US" sz="2600" b="1"/>
              <a:t>PCB Schematic</a:t>
            </a:r>
          </a:p>
        </p:txBody>
      </p:sp>
    </p:spTree>
    <p:extLst>
      <p:ext uri="{BB962C8B-B14F-4D97-AF65-F5344CB8AC3E}">
        <p14:creationId xmlns:p14="http://schemas.microsoft.com/office/powerpoint/2010/main" val="1317157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0"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0"/>
            <a:ext cx="9144002" cy="51435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useBgFill="1">
        <p:nvSpPr>
          <p:cNvPr id="24" name="Rectangle 23">
            <a:extLst>
              <a:ext uri="{FF2B5EF4-FFF2-40B4-BE49-F238E27FC236}">
                <a16:creationId xmlns:a16="http://schemas.microsoft.com/office/drawing/2014/main" id="{53E559B7-FFF0-4CD8-9260-633468131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video game&#10;&#10;Description generated with high confidence">
            <a:extLst>
              <a:ext uri="{FF2B5EF4-FFF2-40B4-BE49-F238E27FC236}">
                <a16:creationId xmlns:a16="http://schemas.microsoft.com/office/drawing/2014/main" id="{D7CC1D4E-7E91-4CE2-A73E-E150783E09EF}"/>
              </a:ext>
            </a:extLst>
          </p:cNvPr>
          <p:cNvPicPr>
            <a:picLocks noChangeAspect="1"/>
          </p:cNvPicPr>
          <p:nvPr/>
        </p:nvPicPr>
        <p:blipFill>
          <a:blip r:embed="rId4"/>
          <a:stretch>
            <a:fillRect/>
          </a:stretch>
        </p:blipFill>
        <p:spPr>
          <a:xfrm>
            <a:off x="4571927" y="1239904"/>
            <a:ext cx="3851838" cy="2657768"/>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a:contourClr>
              <a:srgbClr val="C0C0C0"/>
            </a:contourClr>
          </a:sp3d>
        </p:spPr>
      </p:pic>
      <p:pic>
        <p:nvPicPr>
          <p:cNvPr id="26" name="Picture 25">
            <a:extLst>
              <a:ext uri="{FF2B5EF4-FFF2-40B4-BE49-F238E27FC236}">
                <a16:creationId xmlns:a16="http://schemas.microsoft.com/office/drawing/2014/main" id="{180BC9E0-1901-4FD9-90B5-82D9EE5137E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1236ACFF-8D57-4824-89E1-840FF41E3436}"/>
              </a:ext>
            </a:extLst>
          </p:cNvPr>
          <p:cNvSpPr>
            <a:spLocks noGrp="1"/>
          </p:cNvSpPr>
          <p:nvPr>
            <p:ph type="title"/>
          </p:nvPr>
        </p:nvSpPr>
        <p:spPr>
          <a:xfrm>
            <a:off x="720090" y="718114"/>
            <a:ext cx="3131603" cy="2348935"/>
          </a:xfrm>
        </p:spPr>
        <p:txBody>
          <a:bodyPr vert="horz" lIns="91440" tIns="45720" rIns="91440" bIns="45720" rtlCol="0" anchor="ctr">
            <a:normAutofit/>
          </a:bodyPr>
          <a:lstStyle/>
          <a:p>
            <a:pPr defTabSz="914400">
              <a:spcBef>
                <a:spcPct val="0"/>
              </a:spcBef>
            </a:pPr>
            <a:r>
              <a:rPr lang="en-US" sz="4800" b="1" dirty="0"/>
              <a:t>PCB Layout</a:t>
            </a:r>
            <a:endParaRPr lang="en-US" sz="4800" dirty="0"/>
          </a:p>
        </p:txBody>
      </p:sp>
      <p:graphicFrame>
        <p:nvGraphicFramePr>
          <p:cNvPr id="14" name="Table 13">
            <a:extLst>
              <a:ext uri="{FF2B5EF4-FFF2-40B4-BE49-F238E27FC236}">
                <a16:creationId xmlns:a16="http://schemas.microsoft.com/office/drawing/2014/main" id="{9708BA4F-6146-4415-B8B6-13DCD156B2DD}"/>
              </a:ext>
            </a:extLst>
          </p:cNvPr>
          <p:cNvGraphicFramePr>
            <a:graphicFrameLocks noGrp="1"/>
          </p:cNvGraphicFramePr>
          <p:nvPr>
            <p:extLst>
              <p:ext uri="{D42A27DB-BD31-4B8C-83A1-F6EECF244321}">
                <p14:modId xmlns:p14="http://schemas.microsoft.com/office/powerpoint/2010/main" val="4202831036"/>
              </p:ext>
            </p:extLst>
          </p:nvPr>
        </p:nvGraphicFramePr>
        <p:xfrm>
          <a:off x="1358927" y="2568788"/>
          <a:ext cx="1854073" cy="118872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245743">
                  <a:extLst>
                    <a:ext uri="{9D8B030D-6E8A-4147-A177-3AD203B41FA5}">
                      <a16:colId xmlns:a16="http://schemas.microsoft.com/office/drawing/2014/main" val="1671474295"/>
                    </a:ext>
                  </a:extLst>
                </a:gridCol>
                <a:gridCol w="608330">
                  <a:extLst>
                    <a:ext uri="{9D8B030D-6E8A-4147-A177-3AD203B41FA5}">
                      <a16:colId xmlns:a16="http://schemas.microsoft.com/office/drawing/2014/main" val="2860540641"/>
                    </a:ext>
                  </a:extLst>
                </a:gridCol>
              </a:tblGrid>
              <a:tr h="196113">
                <a:tc>
                  <a:txBody>
                    <a:bodyPr/>
                    <a:lstStyle/>
                    <a:p>
                      <a:r>
                        <a:rPr lang="en-US" dirty="0">
                          <a:solidFill>
                            <a:sysClr val="windowText" lastClr="000000"/>
                          </a:solidFill>
                        </a:rPr>
                        <a:t>Indication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dirty="0">
                          <a:solidFill>
                            <a:sysClr val="windowText" lastClr="000000"/>
                          </a:solidFill>
                        </a:rPr>
                        <a:t>Color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80101532"/>
                  </a:ext>
                </a:extLst>
              </a:tr>
              <a:tr h="196113">
                <a:tc>
                  <a:txBody>
                    <a:bodyPr/>
                    <a:lstStyle/>
                    <a:p>
                      <a:r>
                        <a:rPr lang="en-US" dirty="0"/>
                        <a:t>Device Outline</a:t>
                      </a:r>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FFF05"/>
                    </a:solidFill>
                  </a:tcPr>
                </a:tc>
                <a:extLst>
                  <a:ext uri="{0D108BD9-81ED-4DB2-BD59-A6C34878D82A}">
                    <a16:rowId xmlns:a16="http://schemas.microsoft.com/office/drawing/2014/main" val="142452590"/>
                  </a:ext>
                </a:extLst>
              </a:tr>
              <a:tr h="196113">
                <a:tc>
                  <a:txBody>
                    <a:bodyPr/>
                    <a:lstStyle/>
                    <a:p>
                      <a:r>
                        <a:rPr lang="en-US" dirty="0"/>
                        <a:t>Pin Placement</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99999"/>
                    </a:solidFill>
                  </a:tcPr>
                </a:tc>
                <a:extLst>
                  <a:ext uri="{0D108BD9-81ED-4DB2-BD59-A6C34878D82A}">
                    <a16:rowId xmlns:a16="http://schemas.microsoft.com/office/drawing/2014/main" val="1878470702"/>
                  </a:ext>
                </a:extLst>
              </a:tr>
              <a:tr h="196113">
                <a:tc>
                  <a:txBody>
                    <a:bodyPr/>
                    <a:lstStyle/>
                    <a:p>
                      <a:r>
                        <a:rPr lang="en-US" dirty="0"/>
                        <a:t>PCB Perimeter </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058C"/>
                    </a:solidFill>
                  </a:tcPr>
                </a:tc>
                <a:extLst>
                  <a:ext uri="{0D108BD9-81ED-4DB2-BD59-A6C34878D82A}">
                    <a16:rowId xmlns:a16="http://schemas.microsoft.com/office/drawing/2014/main" val="3558767842"/>
                  </a:ext>
                </a:extLst>
              </a:tr>
            </a:tbl>
          </a:graphicData>
        </a:graphic>
      </p:graphicFrame>
    </p:spTree>
    <p:extLst>
      <p:ext uri="{BB962C8B-B14F-4D97-AF65-F5344CB8AC3E}">
        <p14:creationId xmlns:p14="http://schemas.microsoft.com/office/powerpoint/2010/main" val="569775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32"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0"/>
            <a:ext cx="9144002"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8">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useBgFill="1">
        <p:nvSpPr>
          <p:cNvPr id="31" name="Rectangle 30">
            <a:extLst>
              <a:ext uri="{FF2B5EF4-FFF2-40B4-BE49-F238E27FC236}">
                <a16:creationId xmlns:a16="http://schemas.microsoft.com/office/drawing/2014/main" id="{7E2BA2D5-46A3-46C0-98C9-A072D543B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video game&#10;&#10;Description generated with high confidence">
            <a:extLst>
              <a:ext uri="{FF2B5EF4-FFF2-40B4-BE49-F238E27FC236}">
                <a16:creationId xmlns:a16="http://schemas.microsoft.com/office/drawing/2014/main" id="{4FCB1BA0-9C98-47E7-A7B6-992F6AE96AEB}"/>
              </a:ext>
            </a:extLst>
          </p:cNvPr>
          <p:cNvPicPr>
            <a:picLocks noChangeAspect="1"/>
          </p:cNvPicPr>
          <p:nvPr/>
        </p:nvPicPr>
        <p:blipFill>
          <a:blip r:embed="rId4"/>
          <a:stretch>
            <a:fillRect/>
          </a:stretch>
        </p:blipFill>
        <p:spPr>
          <a:xfrm>
            <a:off x="720090" y="1045769"/>
            <a:ext cx="4501824" cy="3049985"/>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a:contourClr>
              <a:srgbClr val="C0C0C0"/>
            </a:contourClr>
          </a:sp3d>
        </p:spPr>
      </p:pic>
      <p:pic>
        <p:nvPicPr>
          <p:cNvPr id="33" name="Picture 32">
            <a:extLst>
              <a:ext uri="{FF2B5EF4-FFF2-40B4-BE49-F238E27FC236}">
                <a16:creationId xmlns:a16="http://schemas.microsoft.com/office/drawing/2014/main" id="{3573895B-DA42-4260-AE1E-182BA41232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1236ACFF-8D57-4824-89E1-840FF41E3436}"/>
              </a:ext>
            </a:extLst>
          </p:cNvPr>
          <p:cNvSpPr>
            <a:spLocks noGrp="1"/>
          </p:cNvSpPr>
          <p:nvPr>
            <p:ph type="title"/>
          </p:nvPr>
        </p:nvSpPr>
        <p:spPr>
          <a:xfrm>
            <a:off x="5677786" y="718114"/>
            <a:ext cx="2780883" cy="2348935"/>
          </a:xfrm>
        </p:spPr>
        <p:txBody>
          <a:bodyPr vert="horz" lIns="91440" tIns="45720" rIns="91440" bIns="45720" rtlCol="0" anchor="t">
            <a:normAutofit/>
          </a:bodyPr>
          <a:lstStyle/>
          <a:p>
            <a:pPr defTabSz="914400">
              <a:spcBef>
                <a:spcPct val="0"/>
              </a:spcBef>
            </a:pPr>
            <a:r>
              <a:rPr lang="en-US" sz="4800" b="1" dirty="0"/>
              <a:t>PCB Layout</a:t>
            </a:r>
            <a:endParaRPr lang="en-US" sz="4800" dirty="0"/>
          </a:p>
        </p:txBody>
      </p:sp>
      <p:graphicFrame>
        <p:nvGraphicFramePr>
          <p:cNvPr id="23" name="Table 22">
            <a:extLst>
              <a:ext uri="{FF2B5EF4-FFF2-40B4-BE49-F238E27FC236}">
                <a16:creationId xmlns:a16="http://schemas.microsoft.com/office/drawing/2014/main" id="{54BC268C-C08B-446B-8BAD-FF08BFCB7990}"/>
              </a:ext>
            </a:extLst>
          </p:cNvPr>
          <p:cNvGraphicFramePr>
            <a:graphicFrameLocks noGrp="1"/>
          </p:cNvGraphicFramePr>
          <p:nvPr>
            <p:extLst>
              <p:ext uri="{D42A27DB-BD31-4B8C-83A1-F6EECF244321}">
                <p14:modId xmlns:p14="http://schemas.microsoft.com/office/powerpoint/2010/main" val="876957391"/>
              </p:ext>
            </p:extLst>
          </p:nvPr>
        </p:nvGraphicFramePr>
        <p:xfrm>
          <a:off x="6141190" y="2175509"/>
          <a:ext cx="1854073" cy="89154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245743">
                  <a:extLst>
                    <a:ext uri="{9D8B030D-6E8A-4147-A177-3AD203B41FA5}">
                      <a16:colId xmlns:a16="http://schemas.microsoft.com/office/drawing/2014/main" val="1671474295"/>
                    </a:ext>
                  </a:extLst>
                </a:gridCol>
                <a:gridCol w="608330">
                  <a:extLst>
                    <a:ext uri="{9D8B030D-6E8A-4147-A177-3AD203B41FA5}">
                      <a16:colId xmlns:a16="http://schemas.microsoft.com/office/drawing/2014/main" val="2860540641"/>
                    </a:ext>
                  </a:extLst>
                </a:gridCol>
              </a:tblGrid>
              <a:tr h="196113">
                <a:tc>
                  <a:txBody>
                    <a:bodyPr/>
                    <a:lstStyle/>
                    <a:p>
                      <a:r>
                        <a:rPr lang="en-US" dirty="0">
                          <a:solidFill>
                            <a:sysClr val="windowText" lastClr="000000"/>
                          </a:solidFill>
                        </a:rPr>
                        <a:t>Indication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dirty="0">
                          <a:solidFill>
                            <a:sysClr val="windowText" lastClr="000000"/>
                          </a:solidFill>
                        </a:rPr>
                        <a:t>Color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80101532"/>
                  </a:ext>
                </a:extLst>
              </a:tr>
              <a:tr h="196113">
                <a:tc>
                  <a:txBody>
                    <a:bodyPr/>
                    <a:lstStyle/>
                    <a:p>
                      <a:r>
                        <a:rPr lang="en-US" dirty="0"/>
                        <a:t>Top Layer</a:t>
                      </a:r>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42452590"/>
                  </a:ext>
                </a:extLst>
              </a:tr>
              <a:tr h="196113">
                <a:tc>
                  <a:txBody>
                    <a:bodyPr/>
                    <a:lstStyle/>
                    <a:p>
                      <a:r>
                        <a:rPr lang="en-US" dirty="0"/>
                        <a:t>Bottom Layer</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008F"/>
                    </a:solidFill>
                  </a:tcPr>
                </a:tc>
                <a:extLst>
                  <a:ext uri="{0D108BD9-81ED-4DB2-BD59-A6C34878D82A}">
                    <a16:rowId xmlns:a16="http://schemas.microsoft.com/office/drawing/2014/main" val="1878470702"/>
                  </a:ext>
                </a:extLst>
              </a:tr>
            </a:tbl>
          </a:graphicData>
        </a:graphic>
      </p:graphicFrame>
    </p:spTree>
    <p:extLst>
      <p:ext uri="{BB962C8B-B14F-4D97-AF65-F5344CB8AC3E}">
        <p14:creationId xmlns:p14="http://schemas.microsoft.com/office/powerpoint/2010/main" val="3531347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9" name="Picture 2">
            <a:extLst>
              <a:ext uri="{FF2B5EF4-FFF2-40B4-BE49-F238E27FC236}">
                <a16:creationId xmlns:a16="http://schemas.microsoft.com/office/drawing/2014/main" id="{E1408BAF-1350-4BC5-9C72-82A08BB07B4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0"/>
            <a:ext cx="9144002" cy="51435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60E67B53-E530-4CC6-B1E7-4CCC1FD632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useBgFill="1">
        <p:nvSpPr>
          <p:cNvPr id="23" name="Rectangle 22">
            <a:extLst>
              <a:ext uri="{FF2B5EF4-FFF2-40B4-BE49-F238E27FC236}">
                <a16:creationId xmlns:a16="http://schemas.microsoft.com/office/drawing/2014/main" id="{AE94ADDC-FBCA-4838-8D97-4B0770AFC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
            <a:extLst>
              <a:ext uri="{FF2B5EF4-FFF2-40B4-BE49-F238E27FC236}">
                <a16:creationId xmlns:a16="http://schemas.microsoft.com/office/drawing/2014/main" id="{EDB06F6B-6027-4B19-829E-EEDE917268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0"/>
            <a:ext cx="9144002" cy="5143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A screen shot of a computer&#10;&#10;Description generated with very high confidence">
            <a:extLst>
              <a:ext uri="{FF2B5EF4-FFF2-40B4-BE49-F238E27FC236}">
                <a16:creationId xmlns:a16="http://schemas.microsoft.com/office/drawing/2014/main" id="{E512AB30-7A4C-4BA4-BA52-EAE25C5ECAFA}"/>
              </a:ext>
            </a:extLst>
          </p:cNvPr>
          <p:cNvPicPr>
            <a:picLocks noChangeAspect="1"/>
          </p:cNvPicPr>
          <p:nvPr/>
        </p:nvPicPr>
        <p:blipFill>
          <a:blip r:embed="rId4"/>
          <a:stretch>
            <a:fillRect/>
          </a:stretch>
        </p:blipFill>
        <p:spPr>
          <a:xfrm>
            <a:off x="549471" y="1067517"/>
            <a:ext cx="3597077" cy="2463998"/>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4" name="Picture 3">
            <a:extLst>
              <a:ext uri="{FF2B5EF4-FFF2-40B4-BE49-F238E27FC236}">
                <a16:creationId xmlns:a16="http://schemas.microsoft.com/office/drawing/2014/main" id="{970B2EF6-DE70-4842-8436-F8C73FE150D6}"/>
              </a:ext>
            </a:extLst>
          </p:cNvPr>
          <p:cNvPicPr>
            <a:picLocks noChangeAspect="1"/>
          </p:cNvPicPr>
          <p:nvPr/>
        </p:nvPicPr>
        <p:blipFill>
          <a:blip r:embed="rId5"/>
          <a:stretch>
            <a:fillRect/>
          </a:stretch>
        </p:blipFill>
        <p:spPr>
          <a:xfrm rot="16200000">
            <a:off x="5846359" y="-95437"/>
            <a:ext cx="1440745" cy="3766654"/>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a:contourClr>
              <a:srgbClr val="C0C0C0"/>
            </a:contourClr>
          </a:sp3d>
        </p:spPr>
      </p:pic>
      <p:pic>
        <p:nvPicPr>
          <p:cNvPr id="27" name="Picture 26">
            <a:extLst>
              <a:ext uri="{FF2B5EF4-FFF2-40B4-BE49-F238E27FC236}">
                <a16:creationId xmlns:a16="http://schemas.microsoft.com/office/drawing/2014/main" id="{F0CA11D6-C4F1-476E-8455-2C26DEDE94A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55478"/>
          <a:stretch/>
        </p:blipFill>
        <p:spPr>
          <a:xfrm>
            <a:off x="-1955" y="0"/>
            <a:ext cx="9143999" cy="2290013"/>
          </a:xfrm>
          <a:prstGeom prst="rect">
            <a:avLst/>
          </a:prstGeom>
        </p:spPr>
      </p:pic>
      <p:pic>
        <p:nvPicPr>
          <p:cNvPr id="29" name="Picture 28">
            <a:extLst>
              <a:ext uri="{FF2B5EF4-FFF2-40B4-BE49-F238E27FC236}">
                <a16:creationId xmlns:a16="http://schemas.microsoft.com/office/drawing/2014/main" id="{90717727-6E80-4D56-AF23-9E0AE1D5AD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69764" t="46543"/>
          <a:stretch/>
        </p:blipFill>
        <p:spPr>
          <a:xfrm>
            <a:off x="6375325" y="2393949"/>
            <a:ext cx="2764763" cy="2749550"/>
          </a:xfrm>
          <a:prstGeom prst="rect">
            <a:avLst/>
          </a:prstGeom>
        </p:spPr>
      </p:pic>
      <p:sp>
        <p:nvSpPr>
          <p:cNvPr id="2" name="Title 1">
            <a:extLst>
              <a:ext uri="{FF2B5EF4-FFF2-40B4-BE49-F238E27FC236}">
                <a16:creationId xmlns:a16="http://schemas.microsoft.com/office/drawing/2014/main" id="{EB6BC7EB-EC1F-46D4-A58C-A58D0001E41B}"/>
              </a:ext>
            </a:extLst>
          </p:cNvPr>
          <p:cNvSpPr>
            <a:spLocks noGrp="1"/>
          </p:cNvSpPr>
          <p:nvPr>
            <p:ph type="title"/>
          </p:nvPr>
        </p:nvSpPr>
        <p:spPr>
          <a:xfrm>
            <a:off x="476408" y="3422141"/>
            <a:ext cx="8187274" cy="853165"/>
          </a:xfrm>
        </p:spPr>
        <p:txBody>
          <a:bodyPr vert="horz" lIns="91440" tIns="45720" rIns="91440" bIns="45720" rtlCol="0" anchor="b">
            <a:normAutofit/>
          </a:bodyPr>
          <a:lstStyle/>
          <a:p>
            <a:pPr defTabSz="914400">
              <a:spcBef>
                <a:spcPct val="0"/>
              </a:spcBef>
            </a:pPr>
            <a:r>
              <a:rPr lang="en-US" sz="4800" b="1"/>
              <a:t>Prototyping</a:t>
            </a:r>
          </a:p>
        </p:txBody>
      </p:sp>
      <p:sp>
        <p:nvSpPr>
          <p:cNvPr id="8" name="Oval 7">
            <a:extLst>
              <a:ext uri="{FF2B5EF4-FFF2-40B4-BE49-F238E27FC236}">
                <a16:creationId xmlns:a16="http://schemas.microsoft.com/office/drawing/2014/main" id="{8E4CE7C8-838B-4804-9DCF-10A54D30BB7C}"/>
              </a:ext>
            </a:extLst>
          </p:cNvPr>
          <p:cNvSpPr/>
          <p:nvPr/>
        </p:nvSpPr>
        <p:spPr>
          <a:xfrm rot="2270014">
            <a:off x="4922165" y="1331195"/>
            <a:ext cx="209550" cy="171450"/>
          </a:xfrm>
          <a:prstGeom prst="ellipse">
            <a:avLst/>
          </a:prstGeom>
          <a:noFill/>
          <a:ln>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effectLst/>
          <a:scene3d>
            <a:camera prst="orthographicFront"/>
            <a:lightRig rig="threePt" dir="t"/>
          </a:scene3d>
          <a:sp3d prstMaterial="matte"/>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Oval 8">
            <a:extLst>
              <a:ext uri="{FF2B5EF4-FFF2-40B4-BE49-F238E27FC236}">
                <a16:creationId xmlns:a16="http://schemas.microsoft.com/office/drawing/2014/main" id="{063941C7-2B37-4899-B67F-57CC56899BF5}"/>
              </a:ext>
            </a:extLst>
          </p:cNvPr>
          <p:cNvSpPr/>
          <p:nvPr/>
        </p:nvSpPr>
        <p:spPr>
          <a:xfrm>
            <a:off x="4750715" y="1117302"/>
            <a:ext cx="111125" cy="79375"/>
          </a:xfrm>
          <a:prstGeom prst="ellipse">
            <a:avLst/>
          </a:prstGeom>
          <a:noFill/>
          <a:ln>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AD5107-886D-4ADF-BA7D-85E0577B8C53}"/>
              </a:ext>
            </a:extLst>
          </p:cNvPr>
          <p:cNvSpPr/>
          <p:nvPr/>
        </p:nvSpPr>
        <p:spPr>
          <a:xfrm rot="21035092">
            <a:off x="5258628" y="2044821"/>
            <a:ext cx="225425" cy="269875"/>
          </a:xfrm>
          <a:prstGeom prst="ellipse">
            <a:avLst/>
          </a:prstGeom>
          <a:noFill/>
          <a:ln>
            <a:gradFill flip="none" rotWithShape="1">
              <a:gsLst>
                <a:gs pos="0">
                  <a:srgbClr val="FF0000"/>
                </a:gs>
                <a:gs pos="48000">
                  <a:schemeClr val="accent5">
                    <a:lumMod val="97000"/>
                    <a:lumOff val="3000"/>
                  </a:schemeClr>
                </a:gs>
                <a:gs pos="100000">
                  <a:schemeClr val="accent5">
                    <a:lumMod val="60000"/>
                    <a:lumOff val="40000"/>
                  </a:schemeClr>
                </a:gs>
              </a:gsLst>
              <a:lin ang="96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FEB16EC5-FD00-44E1-8F08-AD75B85C428F}"/>
              </a:ext>
            </a:extLst>
          </p:cNvPr>
          <p:cNvSpPr/>
          <p:nvPr/>
        </p:nvSpPr>
        <p:spPr>
          <a:xfrm>
            <a:off x="6657303" y="1067516"/>
            <a:ext cx="153987" cy="150813"/>
          </a:xfrm>
          <a:prstGeom prst="ellipse">
            <a:avLst/>
          </a:prstGeom>
          <a:noFill/>
          <a:ln>
            <a:gradFill flip="none" rotWithShape="1">
              <a:gsLst>
                <a:gs pos="0">
                  <a:srgbClr val="FF0000"/>
                </a:gs>
                <a:gs pos="48000">
                  <a:schemeClr val="accent5">
                    <a:lumMod val="97000"/>
                    <a:lumOff val="3000"/>
                  </a:schemeClr>
                </a:gs>
                <a:gs pos="100000">
                  <a:schemeClr val="accent5">
                    <a:lumMod val="60000"/>
                    <a:lumOff val="40000"/>
                  </a:schemeClr>
                </a:gs>
              </a:gsLst>
              <a:lin ang="96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301CB25-7FF9-49C2-9FD3-C2E02503D4F5}"/>
              </a:ext>
            </a:extLst>
          </p:cNvPr>
          <p:cNvSpPr/>
          <p:nvPr/>
        </p:nvSpPr>
        <p:spPr>
          <a:xfrm>
            <a:off x="7813003" y="1196677"/>
            <a:ext cx="142875" cy="134518"/>
          </a:xfrm>
          <a:prstGeom prst="ellipse">
            <a:avLst/>
          </a:prstGeom>
          <a:noFill/>
          <a:ln>
            <a:gradFill flip="none" rotWithShape="1">
              <a:gsLst>
                <a:gs pos="0">
                  <a:srgbClr val="FF0000"/>
                </a:gs>
                <a:gs pos="48000">
                  <a:schemeClr val="accent5">
                    <a:lumMod val="97000"/>
                    <a:lumOff val="3000"/>
                  </a:schemeClr>
                </a:gs>
                <a:gs pos="100000">
                  <a:schemeClr val="accent5">
                    <a:lumMod val="60000"/>
                    <a:lumOff val="40000"/>
                  </a:schemeClr>
                </a:gs>
              </a:gsLst>
              <a:lin ang="96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BF4527E-CDD6-4B6E-890E-427DFB4A3B27}"/>
              </a:ext>
            </a:extLst>
          </p:cNvPr>
          <p:cNvSpPr/>
          <p:nvPr/>
        </p:nvSpPr>
        <p:spPr>
          <a:xfrm>
            <a:off x="5853703" y="1117302"/>
            <a:ext cx="236537" cy="173038"/>
          </a:xfrm>
          <a:prstGeom prst="ellipse">
            <a:avLst/>
          </a:prstGeom>
          <a:noFill/>
          <a:ln>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C0A4301-340B-4D05-B91E-F88F780C92A2}"/>
              </a:ext>
            </a:extLst>
          </p:cNvPr>
          <p:cNvSpPr/>
          <p:nvPr/>
        </p:nvSpPr>
        <p:spPr>
          <a:xfrm>
            <a:off x="5219028" y="1944390"/>
            <a:ext cx="109537" cy="100431"/>
          </a:xfrm>
          <a:prstGeom prst="ellipse">
            <a:avLst/>
          </a:prstGeom>
          <a:noFill/>
          <a:ln>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B93BA00-7975-4C6D-BB7B-3BA07BEAA324}"/>
              </a:ext>
            </a:extLst>
          </p:cNvPr>
          <p:cNvSpPr/>
          <p:nvPr/>
        </p:nvSpPr>
        <p:spPr>
          <a:xfrm>
            <a:off x="6879184" y="1090313"/>
            <a:ext cx="142875" cy="133351"/>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2E3AF06-5EDC-4AC6-A0CA-A76E769DEEE2}"/>
              </a:ext>
            </a:extLst>
          </p:cNvPr>
          <p:cNvSpPr/>
          <p:nvPr/>
        </p:nvSpPr>
        <p:spPr>
          <a:xfrm>
            <a:off x="4897883" y="1141334"/>
            <a:ext cx="122238" cy="171450"/>
          </a:xfrm>
          <a:prstGeom prst="ellipse">
            <a:avLst/>
          </a:prstGeom>
          <a:noFill/>
          <a:ln>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EC3E0B4-575E-431D-915F-DC5518D72113}"/>
              </a:ext>
            </a:extLst>
          </p:cNvPr>
          <p:cNvSpPr/>
          <p:nvPr/>
        </p:nvSpPr>
        <p:spPr>
          <a:xfrm rot="3029627">
            <a:off x="5841328" y="2085500"/>
            <a:ext cx="282575" cy="173038"/>
          </a:xfrm>
          <a:prstGeom prst="ellipse">
            <a:avLst/>
          </a:prstGeom>
          <a:noFill/>
          <a:ln>
            <a:gradFill flip="none" rotWithShape="1">
              <a:gsLst>
                <a:gs pos="0">
                  <a:srgbClr val="FFFF05"/>
                </a:gs>
                <a:gs pos="48000">
                  <a:schemeClr val="accent4">
                    <a:lumMod val="97000"/>
                    <a:lumOff val="3000"/>
                  </a:schemeClr>
                </a:gs>
                <a:gs pos="100000">
                  <a:schemeClr val="accent4">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558FFEC-F811-48A2-8B58-175123012732}"/>
              </a:ext>
            </a:extLst>
          </p:cNvPr>
          <p:cNvSpPr/>
          <p:nvPr/>
        </p:nvSpPr>
        <p:spPr>
          <a:xfrm>
            <a:off x="6682703" y="2195215"/>
            <a:ext cx="196481" cy="269875"/>
          </a:xfrm>
          <a:prstGeom prst="ellipse">
            <a:avLst/>
          </a:prstGeom>
          <a:noFill/>
          <a:ln>
            <a:gradFill flip="none" rotWithShape="1">
              <a:gsLst>
                <a:gs pos="0">
                  <a:srgbClr val="FFFF05"/>
                </a:gs>
                <a:gs pos="48000">
                  <a:schemeClr val="accent4">
                    <a:lumMod val="97000"/>
                    <a:lumOff val="3000"/>
                  </a:schemeClr>
                </a:gs>
                <a:gs pos="100000">
                  <a:schemeClr val="accent4">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 name="Table 27">
            <a:extLst>
              <a:ext uri="{FF2B5EF4-FFF2-40B4-BE49-F238E27FC236}">
                <a16:creationId xmlns:a16="http://schemas.microsoft.com/office/drawing/2014/main" id="{35848427-2D00-494A-8111-2A0E247ECD32}"/>
              </a:ext>
            </a:extLst>
          </p:cNvPr>
          <p:cNvGraphicFramePr>
            <a:graphicFrameLocks noGrp="1"/>
          </p:cNvGraphicFramePr>
          <p:nvPr>
            <p:extLst>
              <p:ext uri="{D42A27DB-BD31-4B8C-83A1-F6EECF244321}">
                <p14:modId xmlns:p14="http://schemas.microsoft.com/office/powerpoint/2010/main" val="1412484539"/>
              </p:ext>
            </p:extLst>
          </p:nvPr>
        </p:nvGraphicFramePr>
        <p:xfrm>
          <a:off x="4572000" y="2817141"/>
          <a:ext cx="4221405" cy="59436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704914">
                  <a:extLst>
                    <a:ext uri="{9D8B030D-6E8A-4147-A177-3AD203B41FA5}">
                      <a16:colId xmlns:a16="http://schemas.microsoft.com/office/drawing/2014/main" val="2009952947"/>
                    </a:ext>
                  </a:extLst>
                </a:gridCol>
                <a:gridCol w="1030233">
                  <a:extLst>
                    <a:ext uri="{9D8B030D-6E8A-4147-A177-3AD203B41FA5}">
                      <a16:colId xmlns:a16="http://schemas.microsoft.com/office/drawing/2014/main" val="1849272584"/>
                    </a:ext>
                  </a:extLst>
                </a:gridCol>
                <a:gridCol w="715947">
                  <a:extLst>
                    <a:ext uri="{9D8B030D-6E8A-4147-A177-3AD203B41FA5}">
                      <a16:colId xmlns:a16="http://schemas.microsoft.com/office/drawing/2014/main" val="2046435482"/>
                    </a:ext>
                  </a:extLst>
                </a:gridCol>
                <a:gridCol w="869183">
                  <a:extLst>
                    <a:ext uri="{9D8B030D-6E8A-4147-A177-3AD203B41FA5}">
                      <a16:colId xmlns:a16="http://schemas.microsoft.com/office/drawing/2014/main" val="996157682"/>
                    </a:ext>
                  </a:extLst>
                </a:gridCol>
                <a:gridCol w="901128">
                  <a:extLst>
                    <a:ext uri="{9D8B030D-6E8A-4147-A177-3AD203B41FA5}">
                      <a16:colId xmlns:a16="http://schemas.microsoft.com/office/drawing/2014/main" val="21021736"/>
                    </a:ext>
                  </a:extLst>
                </a:gridCol>
              </a:tblGrid>
              <a:tr h="283089">
                <a:tc>
                  <a:txBody>
                    <a:bodyPr/>
                    <a:lstStyle/>
                    <a:p>
                      <a:r>
                        <a:rPr lang="en-US" b="1" dirty="0">
                          <a:solidFill>
                            <a:schemeClr val="tx1"/>
                          </a:solidFill>
                        </a:rPr>
                        <a:t>Device</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Raspberry Pi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ISP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Servo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Power Jack</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0148711"/>
                  </a:ext>
                </a:extLst>
              </a:tr>
              <a:tr h="283089">
                <a:tc>
                  <a:txBody>
                    <a:bodyPr/>
                    <a:lstStyle/>
                    <a:p>
                      <a:r>
                        <a:rPr lang="en-US" b="1" dirty="0">
                          <a:solidFill>
                            <a:schemeClr val="tx1"/>
                          </a:solidFill>
                        </a:rPr>
                        <a:t>Color</a:t>
                      </a:r>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gradFill flip="none" rotWithShape="1">
                      <a:gsLst>
                        <a:gs pos="0">
                          <a:srgbClr val="FF0000"/>
                        </a:gs>
                        <a:gs pos="48000">
                          <a:schemeClr val="accent5">
                            <a:lumMod val="97000"/>
                            <a:lumOff val="3000"/>
                          </a:schemeClr>
                        </a:gs>
                        <a:gs pos="100000">
                          <a:schemeClr val="accent5">
                            <a:lumMod val="60000"/>
                            <a:lumOff val="40000"/>
                          </a:schemeClr>
                        </a:gs>
                      </a:gsLst>
                      <a:lin ang="9600000" scaled="0"/>
                      <a:tileRect/>
                    </a:gra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gradFill flip="none" rotWithShape="1">
                      <a:gsLst>
                        <a:gs pos="0">
                          <a:srgbClr val="FFFF05"/>
                        </a:gs>
                        <a:gs pos="48000">
                          <a:schemeClr val="accent4">
                            <a:lumMod val="97000"/>
                            <a:lumOff val="3000"/>
                          </a:schemeClr>
                        </a:gs>
                        <a:gs pos="100000">
                          <a:schemeClr val="accent4">
                            <a:lumMod val="60000"/>
                            <a:lumOff val="40000"/>
                          </a:schemeClr>
                        </a:gs>
                      </a:gsLst>
                      <a:lin ang="16200000" scaled="1"/>
                      <a:tileRect/>
                    </a:gra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tcPr>
                </a:tc>
                <a:extLst>
                  <a:ext uri="{0D108BD9-81ED-4DB2-BD59-A6C34878D82A}">
                    <a16:rowId xmlns:a16="http://schemas.microsoft.com/office/drawing/2014/main" val="3418189406"/>
                  </a:ext>
                </a:extLst>
              </a:tr>
            </a:tbl>
          </a:graphicData>
        </a:graphic>
      </p:graphicFrame>
    </p:spTree>
    <p:extLst>
      <p:ext uri="{BB962C8B-B14F-4D97-AF65-F5344CB8AC3E}">
        <p14:creationId xmlns:p14="http://schemas.microsoft.com/office/powerpoint/2010/main" val="2711570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0"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0"/>
            <a:ext cx="9144002" cy="51435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useBgFill="1">
        <p:nvSpPr>
          <p:cNvPr id="24" name="Rectangle 23">
            <a:extLst>
              <a:ext uri="{FF2B5EF4-FFF2-40B4-BE49-F238E27FC236}">
                <a16:creationId xmlns:a16="http://schemas.microsoft.com/office/drawing/2014/main" id="{7E2BA2D5-46A3-46C0-98C9-A072D543B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ACEB882-923F-4BBF-93B7-92BA363E6965}"/>
              </a:ext>
            </a:extLst>
          </p:cNvPr>
          <p:cNvPicPr>
            <a:picLocks noChangeAspect="1"/>
          </p:cNvPicPr>
          <p:nvPr/>
        </p:nvPicPr>
        <p:blipFill>
          <a:blip r:embed="rId4"/>
          <a:stretch>
            <a:fillRect/>
          </a:stretch>
        </p:blipFill>
        <p:spPr>
          <a:xfrm>
            <a:off x="720090" y="1012006"/>
            <a:ext cx="4501824" cy="3117512"/>
          </a:xfrm>
          <a:prstGeom prst="roundRect">
            <a:avLst>
              <a:gd name="adj" fmla="val 5301"/>
            </a:avLst>
          </a:prstGeom>
          <a:noFill/>
          <a:ln w="82550" cap="sq">
            <a:noFill/>
            <a:miter lim="800000"/>
          </a:ln>
          <a:effectLst/>
          <a:scene3d>
            <a:camera prst="orthographicFront"/>
            <a:lightRig rig="threePt" dir="t">
              <a:rot lat="0" lon="0" rev="2700000"/>
            </a:lightRig>
          </a:scene3d>
          <a:sp3d>
            <a:bevelT h="38100"/>
            <a:contourClr>
              <a:srgbClr val="C0C0C0"/>
            </a:contourClr>
          </a:sp3d>
        </p:spPr>
      </p:pic>
      <p:pic>
        <p:nvPicPr>
          <p:cNvPr id="26" name="Picture 25">
            <a:extLst>
              <a:ext uri="{FF2B5EF4-FFF2-40B4-BE49-F238E27FC236}">
                <a16:creationId xmlns:a16="http://schemas.microsoft.com/office/drawing/2014/main" id="{3573895B-DA42-4260-AE1E-182BA41232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1236ACFF-8D57-4824-89E1-840FF41E3436}"/>
              </a:ext>
            </a:extLst>
          </p:cNvPr>
          <p:cNvSpPr>
            <a:spLocks noGrp="1"/>
          </p:cNvSpPr>
          <p:nvPr>
            <p:ph type="title"/>
          </p:nvPr>
        </p:nvSpPr>
        <p:spPr>
          <a:xfrm>
            <a:off x="5677786" y="718114"/>
            <a:ext cx="2780883" cy="2348935"/>
          </a:xfrm>
        </p:spPr>
        <p:txBody>
          <a:bodyPr vert="horz" lIns="91440" tIns="45720" rIns="91440" bIns="45720" rtlCol="0" anchor="b">
            <a:normAutofit/>
          </a:bodyPr>
          <a:lstStyle/>
          <a:p>
            <a:pPr defTabSz="914400">
              <a:spcBef>
                <a:spcPct val="0"/>
              </a:spcBef>
            </a:pPr>
            <a:r>
              <a:rPr lang="en-US" sz="3700" b="1"/>
              <a:t>Software Flowchart</a:t>
            </a:r>
            <a:endParaRPr lang="en-US" sz="3700"/>
          </a:p>
        </p:txBody>
      </p:sp>
    </p:spTree>
    <p:extLst>
      <p:ext uri="{BB962C8B-B14F-4D97-AF65-F5344CB8AC3E}">
        <p14:creationId xmlns:p14="http://schemas.microsoft.com/office/powerpoint/2010/main" val="2477435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7407B0FF-43E0-4B2E-B48B-C2A472D103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0"/>
            <a:ext cx="9144002"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CAC6C18-4147-48ED-8B6A-19B3E0D891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F1ADD184-F4EF-47BB-BA8C-743238BD4316}"/>
              </a:ext>
            </a:extLst>
          </p:cNvPr>
          <p:cNvSpPr>
            <a:spLocks noGrp="1"/>
          </p:cNvSpPr>
          <p:nvPr>
            <p:ph type="title"/>
          </p:nvPr>
        </p:nvSpPr>
        <p:spPr>
          <a:xfrm>
            <a:off x="685331" y="463887"/>
            <a:ext cx="7773338" cy="1197133"/>
          </a:xfrm>
        </p:spPr>
        <p:txBody>
          <a:bodyPr vert="horz" lIns="91440" tIns="45720" rIns="91440" bIns="45720" rtlCol="0" anchor="ctr">
            <a:normAutofit/>
          </a:bodyPr>
          <a:lstStyle/>
          <a:p>
            <a:pPr defTabSz="914400">
              <a:spcBef>
                <a:spcPct val="0"/>
              </a:spcBef>
            </a:pPr>
            <a:r>
              <a:rPr lang="en-US" sz="3600" b="1"/>
              <a:t>AIV Motivation</a:t>
            </a:r>
            <a:r>
              <a:rPr lang="en-US" sz="3600"/>
              <a:t> </a:t>
            </a:r>
          </a:p>
        </p:txBody>
      </p:sp>
      <p:graphicFrame>
        <p:nvGraphicFramePr>
          <p:cNvPr id="30" name="TextBox 2">
            <a:extLst>
              <a:ext uri="{FF2B5EF4-FFF2-40B4-BE49-F238E27FC236}">
                <a16:creationId xmlns:a16="http://schemas.microsoft.com/office/drawing/2014/main" id="{8DDBCC04-3551-4156-87E3-3C1706A09534}"/>
              </a:ext>
            </a:extLst>
          </p:cNvPr>
          <p:cNvGraphicFramePr/>
          <p:nvPr>
            <p:extLst>
              <p:ext uri="{D42A27DB-BD31-4B8C-83A1-F6EECF244321}">
                <p14:modId xmlns:p14="http://schemas.microsoft.com/office/powerpoint/2010/main" val="2711080790"/>
              </p:ext>
            </p:extLst>
          </p:nvPr>
        </p:nvGraphicFramePr>
        <p:xfrm>
          <a:off x="685800" y="1899356"/>
          <a:ext cx="7772400" cy="2271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9760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31"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0"/>
            <a:ext cx="9144002"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useBgFill="1">
        <p:nvSpPr>
          <p:cNvPr id="35" name="Rectangle 34">
            <a:extLst>
              <a:ext uri="{FF2B5EF4-FFF2-40B4-BE49-F238E27FC236}">
                <a16:creationId xmlns:a16="http://schemas.microsoft.com/office/drawing/2014/main" id="{7E2BA2D5-46A3-46C0-98C9-A072D543B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ell phone&#10;&#10;Description generated with high confidence">
            <a:extLst>
              <a:ext uri="{FF2B5EF4-FFF2-40B4-BE49-F238E27FC236}">
                <a16:creationId xmlns:a16="http://schemas.microsoft.com/office/drawing/2014/main" id="{3549DF86-041A-4AF2-BA89-EB74DE36D014}"/>
              </a:ext>
            </a:extLst>
          </p:cNvPr>
          <p:cNvPicPr>
            <a:picLocks noChangeAspect="1"/>
          </p:cNvPicPr>
          <p:nvPr/>
        </p:nvPicPr>
        <p:blipFill>
          <a:blip r:embed="rId4"/>
          <a:stretch>
            <a:fillRect/>
          </a:stretch>
        </p:blipFill>
        <p:spPr>
          <a:xfrm>
            <a:off x="720090" y="1178083"/>
            <a:ext cx="4501824" cy="2785357"/>
          </a:xfrm>
          <a:prstGeom prst="roundRect">
            <a:avLst>
              <a:gd name="adj" fmla="val 5301"/>
            </a:avLst>
          </a:prstGeom>
          <a:ln w="82550" cap="sq">
            <a:noFill/>
            <a:miter lim="800000"/>
          </a:ln>
          <a:effectLst/>
          <a:scene3d>
            <a:camera prst="orthographicFront"/>
            <a:lightRig rig="threePt" dir="t">
              <a:rot lat="0" lon="0" rev="2700000"/>
            </a:lightRig>
          </a:scene3d>
          <a:sp3d>
            <a:contourClr>
              <a:srgbClr val="C0C0C0"/>
            </a:contourClr>
          </a:sp3d>
        </p:spPr>
      </p:pic>
      <p:pic>
        <p:nvPicPr>
          <p:cNvPr id="37" name="Picture 36">
            <a:extLst>
              <a:ext uri="{FF2B5EF4-FFF2-40B4-BE49-F238E27FC236}">
                <a16:creationId xmlns:a16="http://schemas.microsoft.com/office/drawing/2014/main" id="{3573895B-DA42-4260-AE1E-182BA41232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8F06AEDA-411A-4880-8764-6D0730177D31}"/>
              </a:ext>
            </a:extLst>
          </p:cNvPr>
          <p:cNvSpPr>
            <a:spLocks noGrp="1"/>
          </p:cNvSpPr>
          <p:nvPr>
            <p:ph type="title"/>
          </p:nvPr>
        </p:nvSpPr>
        <p:spPr>
          <a:xfrm>
            <a:off x="5677786" y="718114"/>
            <a:ext cx="2780883" cy="2348935"/>
          </a:xfrm>
        </p:spPr>
        <p:txBody>
          <a:bodyPr vert="horz" lIns="91440" tIns="45720" rIns="91440" bIns="45720" rtlCol="0" anchor="b">
            <a:normAutofit/>
          </a:bodyPr>
          <a:lstStyle/>
          <a:p>
            <a:pPr defTabSz="914400">
              <a:spcBef>
                <a:spcPct val="0"/>
              </a:spcBef>
            </a:pPr>
            <a:r>
              <a:rPr lang="en-US" sz="4400" b="1"/>
              <a:t>Use Case Diagram</a:t>
            </a:r>
          </a:p>
        </p:txBody>
      </p:sp>
    </p:spTree>
    <p:extLst>
      <p:ext uri="{BB962C8B-B14F-4D97-AF65-F5344CB8AC3E}">
        <p14:creationId xmlns:p14="http://schemas.microsoft.com/office/powerpoint/2010/main" val="3553599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69"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0"/>
            <a:ext cx="9144002" cy="514350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62">
            <a:extLst>
              <a:ext uri="{FF2B5EF4-FFF2-40B4-BE49-F238E27FC236}">
                <a16:creationId xmlns:a16="http://schemas.microsoft.com/office/drawing/2014/main" id="{765E2D7E-B7BD-404F-9F71-D6620D37B9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useBgFill="1">
        <p:nvSpPr>
          <p:cNvPr id="71" name="Rectangle 64">
            <a:extLst>
              <a:ext uri="{FF2B5EF4-FFF2-40B4-BE49-F238E27FC236}">
                <a16:creationId xmlns:a16="http://schemas.microsoft.com/office/drawing/2014/main" id="{10D21FCB-56CB-4EFA-A79A-A9A8EC0F72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creenshot of a cell phone&#10;&#10;Description generated with very high confidence">
            <a:extLst>
              <a:ext uri="{FF2B5EF4-FFF2-40B4-BE49-F238E27FC236}">
                <a16:creationId xmlns:a16="http://schemas.microsoft.com/office/drawing/2014/main" id="{69470CFB-B2A8-47FA-A3C2-8A0EDB3D3460}"/>
              </a:ext>
            </a:extLst>
          </p:cNvPr>
          <p:cNvPicPr>
            <a:picLocks noChangeAspect="1"/>
          </p:cNvPicPr>
          <p:nvPr/>
        </p:nvPicPr>
        <p:blipFill>
          <a:blip r:embed="rId4"/>
          <a:stretch>
            <a:fillRect/>
          </a:stretch>
        </p:blipFill>
        <p:spPr>
          <a:xfrm>
            <a:off x="4120032" y="457200"/>
            <a:ext cx="4027149" cy="3886199"/>
          </a:xfrm>
          <a:prstGeom prst="roundRect">
            <a:avLst>
              <a:gd name="adj" fmla="val 2392"/>
            </a:avLst>
          </a:prstGeom>
          <a:ln w="82550" cap="sq">
            <a:noFill/>
            <a:miter lim="800000"/>
          </a:ln>
          <a:effectLst/>
          <a:scene3d>
            <a:camera prst="orthographicFront"/>
            <a:lightRig rig="threePt" dir="t">
              <a:rot lat="0" lon="0" rev="2700000"/>
            </a:lightRig>
          </a:scene3d>
          <a:sp3d>
            <a:contourClr>
              <a:srgbClr val="C0C0C0"/>
            </a:contourClr>
          </a:sp3d>
        </p:spPr>
      </p:pic>
      <p:pic>
        <p:nvPicPr>
          <p:cNvPr id="72" name="Picture 66">
            <a:extLst>
              <a:ext uri="{FF2B5EF4-FFF2-40B4-BE49-F238E27FC236}">
                <a16:creationId xmlns:a16="http://schemas.microsoft.com/office/drawing/2014/main" id="{B1027BD9-272C-4CC4-9396-1708F8B1F4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a:extLst>
              <a:ext uri="{FF2B5EF4-FFF2-40B4-BE49-F238E27FC236}">
                <a16:creationId xmlns:a16="http://schemas.microsoft.com/office/drawing/2014/main" id="{C1C3044B-74A7-437D-8515-0C3A2B18EC4F}"/>
              </a:ext>
            </a:extLst>
          </p:cNvPr>
          <p:cNvSpPr txBox="1"/>
          <p:nvPr/>
        </p:nvSpPr>
        <p:spPr>
          <a:xfrm>
            <a:off x="595858" y="1560850"/>
            <a:ext cx="2106119"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p>
        </p:txBody>
      </p:sp>
      <p:sp>
        <p:nvSpPr>
          <p:cNvPr id="2" name="Title 1">
            <a:extLst>
              <a:ext uri="{FF2B5EF4-FFF2-40B4-BE49-F238E27FC236}">
                <a16:creationId xmlns:a16="http://schemas.microsoft.com/office/drawing/2014/main" id="{7077BEE5-EE88-4CFE-91E3-A271F4884CB3}"/>
              </a:ext>
            </a:extLst>
          </p:cNvPr>
          <p:cNvSpPr>
            <a:spLocks noGrp="1"/>
          </p:cNvSpPr>
          <p:nvPr>
            <p:ph type="title"/>
          </p:nvPr>
        </p:nvSpPr>
        <p:spPr>
          <a:xfrm>
            <a:off x="685332" y="463887"/>
            <a:ext cx="2920482" cy="1197133"/>
          </a:xfrm>
        </p:spPr>
        <p:txBody>
          <a:bodyPr vert="horz" lIns="91440" tIns="45720" rIns="91440" bIns="45720" rtlCol="0" anchor="b">
            <a:normAutofit/>
          </a:bodyPr>
          <a:lstStyle/>
          <a:p>
            <a:pPr algn="l" defTabSz="914400">
              <a:spcBef>
                <a:spcPct val="0"/>
              </a:spcBef>
            </a:pPr>
            <a:r>
              <a:rPr lang="en-US" sz="2400" b="1"/>
              <a:t>Class Diagram</a:t>
            </a:r>
            <a:r>
              <a:rPr lang="en-US" sz="2400"/>
              <a:t> </a:t>
            </a:r>
          </a:p>
        </p:txBody>
      </p:sp>
      <p:sp>
        <p:nvSpPr>
          <p:cNvPr id="4" name="TextBox 3">
            <a:extLst>
              <a:ext uri="{FF2B5EF4-FFF2-40B4-BE49-F238E27FC236}">
                <a16:creationId xmlns:a16="http://schemas.microsoft.com/office/drawing/2014/main" id="{FA7B19DA-1C19-436D-A43C-F7A26FA50F7E}"/>
              </a:ext>
            </a:extLst>
          </p:cNvPr>
          <p:cNvSpPr txBox="1"/>
          <p:nvPr/>
        </p:nvSpPr>
        <p:spPr>
          <a:xfrm>
            <a:off x="685330" y="1775319"/>
            <a:ext cx="2920484" cy="2568080"/>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defTabSz="914400">
              <a:lnSpc>
                <a:spcPct val="120000"/>
              </a:lnSpc>
              <a:spcAft>
                <a:spcPts val="600"/>
              </a:spcAft>
              <a:buClr>
                <a:schemeClr val="tx1"/>
              </a:buClr>
              <a:buFont typeface="Arial" panose="020B0604020202020204" pitchFamily="34" charset="0"/>
              <a:buChar char="•"/>
            </a:pPr>
            <a:r>
              <a:rPr lang="en-US" sz="1200" cap="all" dirty="0"/>
              <a:t>3 Main classes</a:t>
            </a:r>
          </a:p>
          <a:p>
            <a:pPr marL="742950" lvl="1" indent="-228600" defTabSz="914400">
              <a:lnSpc>
                <a:spcPct val="120000"/>
              </a:lnSpc>
              <a:spcAft>
                <a:spcPts val="600"/>
              </a:spcAft>
              <a:buClr>
                <a:schemeClr val="tx1"/>
              </a:buClr>
              <a:buFont typeface="Arial" panose="020B0604020202020204" pitchFamily="34" charset="0"/>
              <a:buChar char="•"/>
            </a:pPr>
            <a:r>
              <a:rPr lang="en-US" sz="1200" cap="all" dirty="0"/>
              <a:t>Midpoints</a:t>
            </a:r>
          </a:p>
          <a:p>
            <a:pPr marL="742950" lvl="1" indent="-228600" defTabSz="914400">
              <a:lnSpc>
                <a:spcPct val="120000"/>
              </a:lnSpc>
              <a:spcAft>
                <a:spcPts val="600"/>
              </a:spcAft>
              <a:buClr>
                <a:schemeClr val="tx1"/>
              </a:buClr>
              <a:buFont typeface="Arial" panose="020B0604020202020204" pitchFamily="34" charset="0"/>
              <a:buChar char="•"/>
            </a:pPr>
            <a:r>
              <a:rPr lang="en-US" sz="1200" cap="all" dirty="0"/>
              <a:t>Locations</a:t>
            </a:r>
          </a:p>
          <a:p>
            <a:pPr marL="742950" lvl="1" indent="-228600" defTabSz="914400">
              <a:lnSpc>
                <a:spcPct val="120000"/>
              </a:lnSpc>
              <a:spcAft>
                <a:spcPts val="600"/>
              </a:spcAft>
              <a:buClr>
                <a:schemeClr val="tx1"/>
              </a:buClr>
              <a:buFont typeface="Arial" panose="020B0604020202020204" pitchFamily="34" charset="0"/>
              <a:buChar char="•"/>
            </a:pPr>
            <a:r>
              <a:rPr lang="en-US" sz="1200" cap="all" dirty="0"/>
              <a:t>Sensors   </a:t>
            </a:r>
          </a:p>
          <a:p>
            <a:pPr indent="-228600" defTabSz="914400">
              <a:lnSpc>
                <a:spcPct val="120000"/>
              </a:lnSpc>
              <a:spcAft>
                <a:spcPts val="600"/>
              </a:spcAft>
              <a:buClr>
                <a:schemeClr val="tx1"/>
              </a:buClr>
              <a:buFont typeface="Arial" panose="020B0604020202020204" pitchFamily="34" charset="0"/>
              <a:buChar char="•"/>
            </a:pPr>
            <a:endParaRPr lang="en-US" sz="1200" cap="all" dirty="0"/>
          </a:p>
        </p:txBody>
      </p:sp>
    </p:spTree>
    <p:extLst>
      <p:ext uri="{BB962C8B-B14F-4D97-AF65-F5344CB8AC3E}">
        <p14:creationId xmlns:p14="http://schemas.microsoft.com/office/powerpoint/2010/main" val="2758751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8"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0"/>
            <a:ext cx="9144002"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1">
            <a:extLst>
              <a:ext uri="{FF2B5EF4-FFF2-40B4-BE49-F238E27FC236}">
                <a16:creationId xmlns:a16="http://schemas.microsoft.com/office/drawing/2014/main" id="{765E2D7E-B7BD-404F-9F71-D6620D37B9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useBgFill="1">
        <p:nvSpPr>
          <p:cNvPr id="20" name="Rectangle 13">
            <a:extLst>
              <a:ext uri="{FF2B5EF4-FFF2-40B4-BE49-F238E27FC236}">
                <a16:creationId xmlns:a16="http://schemas.microsoft.com/office/drawing/2014/main" id="{6E3254AE-C4CD-426D-A6E8-7FA13B0F8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86BE6838-0750-46B0-990B-2B2B0E360DC0}"/>
              </a:ext>
            </a:extLst>
          </p:cNvPr>
          <p:cNvPicPr>
            <a:picLocks noChangeAspect="1"/>
          </p:cNvPicPr>
          <p:nvPr/>
        </p:nvPicPr>
        <p:blipFill>
          <a:blip r:embed="rId4"/>
          <a:stretch>
            <a:fillRect/>
          </a:stretch>
        </p:blipFill>
        <p:spPr>
          <a:xfrm>
            <a:off x="5081249" y="1775318"/>
            <a:ext cx="3041765" cy="2568080"/>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21" name="Picture 15">
            <a:extLst>
              <a:ext uri="{FF2B5EF4-FFF2-40B4-BE49-F238E27FC236}">
                <a16:creationId xmlns:a16="http://schemas.microsoft.com/office/drawing/2014/main" id="{F5C53434-A0C7-4A81-8EB0-D460DAD9BB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DBFA730F-A6F9-463C-B2F8-92910F61437C}"/>
              </a:ext>
            </a:extLst>
          </p:cNvPr>
          <p:cNvSpPr>
            <a:spLocks noGrp="1"/>
          </p:cNvSpPr>
          <p:nvPr>
            <p:ph type="title"/>
          </p:nvPr>
        </p:nvSpPr>
        <p:spPr>
          <a:xfrm>
            <a:off x="685331" y="463887"/>
            <a:ext cx="7773338" cy="1197133"/>
          </a:xfrm>
        </p:spPr>
        <p:txBody>
          <a:bodyPr vert="horz" lIns="91440" tIns="45720" rIns="91440" bIns="45720" rtlCol="0" anchor="ctr">
            <a:normAutofit/>
          </a:bodyPr>
          <a:lstStyle/>
          <a:p>
            <a:pPr defTabSz="914400">
              <a:spcBef>
                <a:spcPct val="0"/>
              </a:spcBef>
            </a:pPr>
            <a:r>
              <a:rPr lang="en-US" sz="3600" b="1"/>
              <a:t>Operating System</a:t>
            </a:r>
          </a:p>
        </p:txBody>
      </p:sp>
      <p:sp>
        <p:nvSpPr>
          <p:cNvPr id="3" name="Text Placeholder 2">
            <a:extLst>
              <a:ext uri="{FF2B5EF4-FFF2-40B4-BE49-F238E27FC236}">
                <a16:creationId xmlns:a16="http://schemas.microsoft.com/office/drawing/2014/main" id="{E48309BC-F4FD-4AE7-BFF7-DE6E4142892B}"/>
              </a:ext>
            </a:extLst>
          </p:cNvPr>
          <p:cNvSpPr>
            <a:spLocks noGrp="1"/>
          </p:cNvSpPr>
          <p:nvPr>
            <p:ph type="body" idx="1"/>
          </p:nvPr>
        </p:nvSpPr>
        <p:spPr>
          <a:xfrm>
            <a:off x="685330" y="1775319"/>
            <a:ext cx="3645370" cy="2568080"/>
          </a:xfrm>
        </p:spPr>
        <p:txBody>
          <a:bodyPr vert="horz" lIns="91440" tIns="45720" rIns="91440" bIns="45720" rtlCol="0">
            <a:normAutofit/>
          </a:bodyPr>
          <a:lstStyle/>
          <a:p>
            <a:pPr indent="-228600" defTabSz="914400">
              <a:lnSpc>
                <a:spcPct val="110000"/>
              </a:lnSpc>
              <a:spcAft>
                <a:spcPts val="600"/>
              </a:spcAft>
              <a:buFont typeface="Arial" panose="020B0604020202020204" pitchFamily="34" charset="0"/>
              <a:buChar char="•"/>
            </a:pPr>
            <a:r>
              <a:rPr lang="en-US" sz="1100"/>
              <a:t>The Raspberry Pi uses the Raspbian Stretch OS.</a:t>
            </a:r>
          </a:p>
          <a:p>
            <a:pPr indent="-228600" defTabSz="914400">
              <a:lnSpc>
                <a:spcPct val="110000"/>
              </a:lnSpc>
              <a:spcAft>
                <a:spcPts val="600"/>
              </a:spcAft>
              <a:buFont typeface="Arial" panose="020B0604020202020204" pitchFamily="34" charset="0"/>
              <a:buChar char="•"/>
            </a:pPr>
            <a:r>
              <a:rPr lang="en-US" sz="1100"/>
              <a:t>Raspbian is a Linux based OS optimized for the architecture of Raspberry Pi.</a:t>
            </a:r>
          </a:p>
          <a:p>
            <a:pPr indent="-228600" defTabSz="914400">
              <a:lnSpc>
                <a:spcPct val="110000"/>
              </a:lnSpc>
              <a:spcAft>
                <a:spcPts val="600"/>
              </a:spcAft>
              <a:buFont typeface="Arial" panose="020B0604020202020204" pitchFamily="34" charset="0"/>
              <a:buChar char="•"/>
            </a:pPr>
            <a:r>
              <a:rPr lang="en-US" sz="1100"/>
              <a:t>Raspbian comes with the gcc complier for C++ and most standard libraries included.</a:t>
            </a:r>
          </a:p>
          <a:p>
            <a:pPr indent="-228600" defTabSz="914400">
              <a:lnSpc>
                <a:spcPct val="110000"/>
              </a:lnSpc>
              <a:spcAft>
                <a:spcPts val="600"/>
              </a:spcAft>
              <a:buFont typeface="Arial" panose="020B0604020202020204" pitchFamily="34" charset="0"/>
              <a:buChar char="•"/>
            </a:pPr>
            <a:r>
              <a:rPr lang="en-US" sz="1100"/>
              <a:t>It also includes the Geany IDE for the C and C++ languages.</a:t>
            </a:r>
          </a:p>
          <a:p>
            <a:pPr indent="-228600" defTabSz="914400">
              <a:lnSpc>
                <a:spcPct val="110000"/>
              </a:lnSpc>
              <a:spcAft>
                <a:spcPts val="600"/>
              </a:spcAft>
              <a:buFont typeface="Arial" panose="020B0604020202020204" pitchFamily="34" charset="0"/>
              <a:buChar char="•"/>
            </a:pPr>
            <a:r>
              <a:rPr lang="en-US" sz="1100"/>
              <a:t>Additional libraries have to be downloaded through the command prompt. </a:t>
            </a:r>
          </a:p>
        </p:txBody>
      </p:sp>
    </p:spTree>
    <p:extLst>
      <p:ext uri="{BB962C8B-B14F-4D97-AF65-F5344CB8AC3E}">
        <p14:creationId xmlns:p14="http://schemas.microsoft.com/office/powerpoint/2010/main" val="3784756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9"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0"/>
            <a:ext cx="9144002" cy="51435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a:extLst>
              <a:ext uri="{FF2B5EF4-FFF2-40B4-BE49-F238E27FC236}">
                <a16:creationId xmlns:a16="http://schemas.microsoft.com/office/drawing/2014/main" id="{765E2D7E-B7BD-404F-9F71-D6620D37B9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useBgFill="1">
        <p:nvSpPr>
          <p:cNvPr id="21" name="Rectangle 14">
            <a:extLst>
              <a:ext uri="{FF2B5EF4-FFF2-40B4-BE49-F238E27FC236}">
                <a16:creationId xmlns:a16="http://schemas.microsoft.com/office/drawing/2014/main" id="{6E3254AE-C4CD-426D-A6E8-7FA13B0F8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A picture containing object&#10;&#10;Description generated with high confidence">
            <a:extLst>
              <a:ext uri="{FF2B5EF4-FFF2-40B4-BE49-F238E27FC236}">
                <a16:creationId xmlns:a16="http://schemas.microsoft.com/office/drawing/2014/main" id="{697979CD-5FA2-4BC2-8EAE-73235C9C9E6F}"/>
              </a:ext>
            </a:extLst>
          </p:cNvPr>
          <p:cNvPicPr>
            <a:picLocks noChangeAspect="1"/>
          </p:cNvPicPr>
          <p:nvPr/>
        </p:nvPicPr>
        <p:blipFill>
          <a:blip r:embed="rId4"/>
          <a:stretch>
            <a:fillRect/>
          </a:stretch>
        </p:blipFill>
        <p:spPr>
          <a:xfrm>
            <a:off x="4572000" y="1775319"/>
            <a:ext cx="4173707" cy="2034681"/>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a:contourClr>
              <a:srgbClr val="C0C0C0"/>
            </a:contourClr>
          </a:sp3d>
        </p:spPr>
      </p:pic>
      <p:pic>
        <p:nvPicPr>
          <p:cNvPr id="22" name="Picture 16">
            <a:extLst>
              <a:ext uri="{FF2B5EF4-FFF2-40B4-BE49-F238E27FC236}">
                <a16:creationId xmlns:a16="http://schemas.microsoft.com/office/drawing/2014/main" id="{F5C53434-A0C7-4A81-8EB0-D460DAD9BB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7D4B9235-2196-46C6-BE90-EA004930137C}"/>
              </a:ext>
            </a:extLst>
          </p:cNvPr>
          <p:cNvSpPr>
            <a:spLocks noGrp="1"/>
          </p:cNvSpPr>
          <p:nvPr>
            <p:ph type="title"/>
          </p:nvPr>
        </p:nvSpPr>
        <p:spPr>
          <a:xfrm>
            <a:off x="685331" y="463887"/>
            <a:ext cx="7773338" cy="1197133"/>
          </a:xfrm>
        </p:spPr>
        <p:txBody>
          <a:bodyPr vert="horz" lIns="91440" tIns="45720" rIns="91440" bIns="45720" rtlCol="0" anchor="ctr">
            <a:normAutofit/>
          </a:bodyPr>
          <a:lstStyle/>
          <a:p>
            <a:pPr defTabSz="914400">
              <a:spcBef>
                <a:spcPct val="0"/>
              </a:spcBef>
            </a:pPr>
            <a:r>
              <a:rPr lang="en-US" sz="3600" b="1"/>
              <a:t>Communication with mesh network</a:t>
            </a:r>
          </a:p>
        </p:txBody>
      </p:sp>
      <p:sp>
        <p:nvSpPr>
          <p:cNvPr id="3" name="Text Placeholder 2">
            <a:extLst>
              <a:ext uri="{FF2B5EF4-FFF2-40B4-BE49-F238E27FC236}">
                <a16:creationId xmlns:a16="http://schemas.microsoft.com/office/drawing/2014/main" id="{E486F75E-23E4-4471-A11E-8CAF18418E47}"/>
              </a:ext>
            </a:extLst>
          </p:cNvPr>
          <p:cNvSpPr>
            <a:spLocks noGrp="1"/>
          </p:cNvSpPr>
          <p:nvPr>
            <p:ph type="body" idx="1"/>
          </p:nvPr>
        </p:nvSpPr>
        <p:spPr>
          <a:xfrm>
            <a:off x="685330" y="1775319"/>
            <a:ext cx="3645370" cy="2568080"/>
          </a:xfrm>
        </p:spPr>
        <p:txBody>
          <a:bodyPr vert="horz" lIns="91440" tIns="45720" rIns="91440" bIns="45720" rtlCol="0">
            <a:normAutofit/>
          </a:bodyPr>
          <a:lstStyle/>
          <a:p>
            <a:pPr indent="-228600" defTabSz="914400">
              <a:lnSpc>
                <a:spcPct val="110000"/>
              </a:lnSpc>
              <a:spcAft>
                <a:spcPts val="600"/>
              </a:spcAft>
              <a:buFont typeface="Arial" panose="020B0604020202020204" pitchFamily="34" charset="0"/>
              <a:buChar char="•"/>
            </a:pPr>
            <a:r>
              <a:rPr lang="en-US" sz="1100"/>
              <a:t>Communication with mesh network through Json</a:t>
            </a:r>
          </a:p>
          <a:p>
            <a:pPr indent="-228600" defTabSz="914400">
              <a:lnSpc>
                <a:spcPct val="110000"/>
              </a:lnSpc>
              <a:spcAft>
                <a:spcPts val="600"/>
              </a:spcAft>
              <a:buFont typeface="Arial" panose="020B0604020202020204" pitchFamily="34" charset="0"/>
              <a:buChar char="•"/>
            </a:pPr>
            <a:r>
              <a:rPr lang="en-US" sz="1100"/>
              <a:t>Json (JavaScript Object Notation) is a syntax for storing and exchanging data</a:t>
            </a:r>
          </a:p>
          <a:p>
            <a:pPr indent="-228600" defTabSz="914400">
              <a:lnSpc>
                <a:spcPct val="110000"/>
              </a:lnSpc>
              <a:spcAft>
                <a:spcPts val="600"/>
              </a:spcAft>
              <a:buFont typeface="Arial" panose="020B0604020202020204" pitchFamily="34" charset="0"/>
              <a:buChar char="•"/>
            </a:pPr>
            <a:r>
              <a:rPr lang="en-US" sz="1100"/>
              <a:t>Light weight data-interchange format</a:t>
            </a:r>
          </a:p>
          <a:p>
            <a:pPr indent="-228600" defTabSz="914400">
              <a:lnSpc>
                <a:spcPct val="110000"/>
              </a:lnSpc>
              <a:spcAft>
                <a:spcPts val="600"/>
              </a:spcAft>
              <a:buFont typeface="Arial" panose="020B0604020202020204" pitchFamily="34" charset="0"/>
              <a:buChar char="•"/>
            </a:pPr>
            <a:r>
              <a:rPr lang="en-US" sz="1100"/>
              <a:t>Json simpler than XML </a:t>
            </a:r>
          </a:p>
          <a:p>
            <a:pPr indent="-228600" defTabSz="914400">
              <a:lnSpc>
                <a:spcPct val="110000"/>
              </a:lnSpc>
              <a:spcAft>
                <a:spcPts val="600"/>
              </a:spcAft>
              <a:buFont typeface="Arial" panose="020B0604020202020204" pitchFamily="34" charset="0"/>
              <a:buChar char="•"/>
            </a:pPr>
            <a:r>
              <a:rPr lang="en-US" sz="1100"/>
              <a:t>Language independent </a:t>
            </a:r>
          </a:p>
          <a:p>
            <a:pPr indent="-228600" defTabSz="914400">
              <a:lnSpc>
                <a:spcPct val="110000"/>
              </a:lnSpc>
              <a:spcAft>
                <a:spcPts val="600"/>
              </a:spcAft>
              <a:buFont typeface="Arial" panose="020B0604020202020204" pitchFamily="34" charset="0"/>
              <a:buChar char="•"/>
            </a:pPr>
            <a:r>
              <a:rPr lang="en-US" sz="1100"/>
              <a:t>Collection of name and value pair</a:t>
            </a:r>
          </a:p>
          <a:p>
            <a:pPr indent="-228600" defTabSz="914400">
              <a:lnSpc>
                <a:spcPct val="110000"/>
              </a:lnSpc>
              <a:spcAft>
                <a:spcPts val="600"/>
              </a:spcAft>
              <a:buFont typeface="Arial" panose="020B0604020202020204" pitchFamily="34" charset="0"/>
              <a:buChar char="•"/>
            </a:pPr>
            <a:r>
              <a:rPr lang="en-US" sz="1100"/>
              <a:t>Using Jsoncpp  library</a:t>
            </a:r>
          </a:p>
          <a:p>
            <a:pPr indent="-228600" defTabSz="914400">
              <a:lnSpc>
                <a:spcPct val="110000"/>
              </a:lnSpc>
              <a:spcAft>
                <a:spcPts val="600"/>
              </a:spcAft>
              <a:buFont typeface="Arial" panose="020B0604020202020204" pitchFamily="34" charset="0"/>
              <a:buChar char="•"/>
            </a:pPr>
            <a:endParaRPr lang="en-US" sz="1100"/>
          </a:p>
          <a:p>
            <a:pPr indent="-228600" defTabSz="914400">
              <a:lnSpc>
                <a:spcPct val="110000"/>
              </a:lnSpc>
              <a:spcAft>
                <a:spcPts val="600"/>
              </a:spcAft>
              <a:buFont typeface="Arial" panose="020B0604020202020204" pitchFamily="34" charset="0"/>
              <a:buChar char="•"/>
            </a:pPr>
            <a:endParaRPr lang="en-US" sz="1100"/>
          </a:p>
          <a:p>
            <a:pPr indent="-228600" defTabSz="914400">
              <a:lnSpc>
                <a:spcPct val="110000"/>
              </a:lnSpc>
              <a:spcAft>
                <a:spcPts val="600"/>
              </a:spcAft>
              <a:buFont typeface="Arial" panose="020B0604020202020204" pitchFamily="34" charset="0"/>
              <a:buChar char="•"/>
            </a:pPr>
            <a:endParaRPr lang="en-US" sz="1100"/>
          </a:p>
          <a:p>
            <a:pPr indent="-228600" defTabSz="914400">
              <a:lnSpc>
                <a:spcPct val="110000"/>
              </a:lnSpc>
              <a:spcAft>
                <a:spcPts val="600"/>
              </a:spcAft>
              <a:buFont typeface="Arial" panose="020B0604020202020204" pitchFamily="34" charset="0"/>
              <a:buChar char="•"/>
            </a:pPr>
            <a:endParaRPr lang="en-US" sz="1100"/>
          </a:p>
        </p:txBody>
      </p:sp>
    </p:spTree>
    <p:extLst>
      <p:ext uri="{BB962C8B-B14F-4D97-AF65-F5344CB8AC3E}">
        <p14:creationId xmlns:p14="http://schemas.microsoft.com/office/powerpoint/2010/main" val="2433453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0"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0"/>
            <a:ext cx="9144002" cy="51435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3">
            <a:extLst>
              <a:ext uri="{FF2B5EF4-FFF2-40B4-BE49-F238E27FC236}">
                <a16:creationId xmlns:a16="http://schemas.microsoft.com/office/drawing/2014/main" id="{765E2D7E-B7BD-404F-9F71-D6620D37B9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useBgFill="1">
        <p:nvSpPr>
          <p:cNvPr id="22" name="Rectangle 15">
            <a:extLst>
              <a:ext uri="{FF2B5EF4-FFF2-40B4-BE49-F238E27FC236}">
                <a16:creationId xmlns:a16="http://schemas.microsoft.com/office/drawing/2014/main" id="{10D21FCB-56CB-4EFA-A79A-A9A8EC0F72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A screenshot of a cell phone&#10;&#10;Description generated with high confidence">
            <a:extLst>
              <a:ext uri="{FF2B5EF4-FFF2-40B4-BE49-F238E27FC236}">
                <a16:creationId xmlns:a16="http://schemas.microsoft.com/office/drawing/2014/main" id="{DFBFD61E-AA6D-49F5-B91D-05923E549066}"/>
              </a:ext>
            </a:extLst>
          </p:cNvPr>
          <p:cNvPicPr>
            <a:picLocks noChangeAspect="1"/>
          </p:cNvPicPr>
          <p:nvPr/>
        </p:nvPicPr>
        <p:blipFill>
          <a:blip r:embed="rId4"/>
          <a:stretch>
            <a:fillRect/>
          </a:stretch>
        </p:blipFill>
        <p:spPr>
          <a:xfrm>
            <a:off x="3808545" y="847806"/>
            <a:ext cx="4650123" cy="3104987"/>
          </a:xfrm>
          <a:prstGeom prst="roundRect">
            <a:avLst>
              <a:gd name="adj" fmla="val 2392"/>
            </a:avLst>
          </a:prstGeom>
          <a:ln w="82550" cap="sq">
            <a:solidFill>
              <a:srgbClr val="EAEAEA"/>
            </a:solidFill>
            <a:miter lim="800000"/>
          </a:ln>
          <a:effectLst/>
          <a:scene3d>
            <a:camera prst="orthographicFront"/>
            <a:lightRig rig="threePt" dir="t">
              <a:rot lat="0" lon="0" rev="2700000"/>
            </a:lightRig>
          </a:scene3d>
          <a:sp3d>
            <a:contourClr>
              <a:srgbClr val="C0C0C0"/>
            </a:contourClr>
          </a:sp3d>
        </p:spPr>
      </p:pic>
      <p:pic>
        <p:nvPicPr>
          <p:cNvPr id="23" name="Picture 17">
            <a:extLst>
              <a:ext uri="{FF2B5EF4-FFF2-40B4-BE49-F238E27FC236}">
                <a16:creationId xmlns:a16="http://schemas.microsoft.com/office/drawing/2014/main" id="{B1027BD9-272C-4CC4-9396-1708F8B1F4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F78B201A-9AE1-4078-958D-582093251E30}"/>
              </a:ext>
            </a:extLst>
          </p:cNvPr>
          <p:cNvSpPr>
            <a:spLocks noGrp="1"/>
          </p:cNvSpPr>
          <p:nvPr>
            <p:ph type="title"/>
          </p:nvPr>
        </p:nvSpPr>
        <p:spPr>
          <a:xfrm>
            <a:off x="685332" y="463887"/>
            <a:ext cx="2920482" cy="1197133"/>
          </a:xfrm>
        </p:spPr>
        <p:txBody>
          <a:bodyPr vert="horz" lIns="91440" tIns="45720" rIns="91440" bIns="45720" rtlCol="0" anchor="b">
            <a:normAutofit/>
          </a:bodyPr>
          <a:lstStyle/>
          <a:p>
            <a:pPr algn="l" defTabSz="914400">
              <a:spcBef>
                <a:spcPct val="0"/>
              </a:spcBef>
            </a:pPr>
            <a:r>
              <a:rPr lang="en-US" sz="2400" b="1"/>
              <a:t>MAP PLOTTING</a:t>
            </a:r>
          </a:p>
        </p:txBody>
      </p:sp>
      <p:sp>
        <p:nvSpPr>
          <p:cNvPr id="3" name="Text Placeholder 2">
            <a:extLst>
              <a:ext uri="{FF2B5EF4-FFF2-40B4-BE49-F238E27FC236}">
                <a16:creationId xmlns:a16="http://schemas.microsoft.com/office/drawing/2014/main" id="{A35357D0-6C0B-4947-81A4-E3409C0B0C5A}"/>
              </a:ext>
            </a:extLst>
          </p:cNvPr>
          <p:cNvSpPr>
            <a:spLocks noGrp="1"/>
          </p:cNvSpPr>
          <p:nvPr>
            <p:ph type="body" idx="1"/>
          </p:nvPr>
        </p:nvSpPr>
        <p:spPr>
          <a:xfrm>
            <a:off x="685330" y="1775319"/>
            <a:ext cx="2920484" cy="2568080"/>
          </a:xfrm>
        </p:spPr>
        <p:txBody>
          <a:bodyPr vert="horz" lIns="91440" tIns="45720" rIns="91440" bIns="45720" rtlCol="0">
            <a:normAutofit/>
          </a:bodyPr>
          <a:lstStyle/>
          <a:p>
            <a:pPr indent="-228600" defTabSz="914400">
              <a:lnSpc>
                <a:spcPct val="110000"/>
              </a:lnSpc>
              <a:spcAft>
                <a:spcPts val="600"/>
              </a:spcAft>
              <a:buFont typeface="Arial" panose="020B0604020202020204" pitchFamily="34" charset="0"/>
              <a:buChar char="•"/>
            </a:pPr>
            <a:r>
              <a:rPr lang="en-US" sz="1000"/>
              <a:t>1m represents sensors</a:t>
            </a:r>
          </a:p>
          <a:p>
            <a:pPr indent="-228600" defTabSz="914400">
              <a:lnSpc>
                <a:spcPct val="110000"/>
              </a:lnSpc>
              <a:spcAft>
                <a:spcPts val="600"/>
              </a:spcAft>
              <a:buFont typeface="Arial" panose="020B0604020202020204" pitchFamily="34" charset="0"/>
              <a:buChar char="•"/>
            </a:pPr>
            <a:r>
              <a:rPr lang="en-US" sz="1000"/>
              <a:t>2m represents midpoints</a:t>
            </a:r>
          </a:p>
          <a:p>
            <a:pPr indent="-228600" defTabSz="914400">
              <a:lnSpc>
                <a:spcPct val="110000"/>
              </a:lnSpc>
              <a:spcAft>
                <a:spcPts val="600"/>
              </a:spcAft>
              <a:buFont typeface="Arial" panose="020B0604020202020204" pitchFamily="34" charset="0"/>
              <a:buChar char="•"/>
            </a:pPr>
            <a:r>
              <a:rPr lang="en-US" sz="1000"/>
              <a:t>Midpoints are to be used as travel destinations </a:t>
            </a:r>
          </a:p>
          <a:p>
            <a:pPr indent="-228600" defTabSz="914400">
              <a:lnSpc>
                <a:spcPct val="110000"/>
              </a:lnSpc>
              <a:spcAft>
                <a:spcPts val="600"/>
              </a:spcAft>
              <a:buFont typeface="Arial" panose="020B0604020202020204" pitchFamily="34" charset="0"/>
              <a:buChar char="•"/>
            </a:pPr>
            <a:r>
              <a:rPr lang="en-US" sz="1000"/>
              <a:t>Midpoints will store the id of the sensors at their edges</a:t>
            </a:r>
          </a:p>
          <a:p>
            <a:pPr indent="-228600" defTabSz="914400">
              <a:lnSpc>
                <a:spcPct val="110000"/>
              </a:lnSpc>
              <a:spcAft>
                <a:spcPts val="600"/>
              </a:spcAft>
              <a:buFont typeface="Arial" panose="020B0604020202020204" pitchFamily="34" charset="0"/>
              <a:buChar char="•"/>
            </a:pPr>
            <a:r>
              <a:rPr lang="en-US" sz="1000"/>
              <a:t>They also store the number of sensors at their edges that give dry readings</a:t>
            </a:r>
          </a:p>
          <a:p>
            <a:pPr indent="-228600" defTabSz="914400">
              <a:lnSpc>
                <a:spcPct val="110000"/>
              </a:lnSpc>
              <a:spcAft>
                <a:spcPts val="600"/>
              </a:spcAft>
              <a:buFont typeface="Arial" panose="020B0604020202020204" pitchFamily="34" charset="0"/>
              <a:buChar char="•"/>
            </a:pPr>
            <a:r>
              <a:rPr lang="en-US" sz="1000"/>
              <a:t>Maximum dryness of a midpoint is two, minimum is zero.</a:t>
            </a:r>
          </a:p>
        </p:txBody>
      </p:sp>
    </p:spTree>
    <p:extLst>
      <p:ext uri="{BB962C8B-B14F-4D97-AF65-F5344CB8AC3E}">
        <p14:creationId xmlns:p14="http://schemas.microsoft.com/office/powerpoint/2010/main" val="1081654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Shape 191"/>
        <p:cNvGrpSpPr/>
        <p:nvPr/>
      </p:nvGrpSpPr>
      <p:grpSpPr>
        <a:xfrm>
          <a:off x="0" y="0"/>
          <a:ext cx="0" cy="0"/>
          <a:chOff x="0" y="0"/>
          <a:chExt cx="0" cy="0"/>
        </a:xfrm>
      </p:grpSpPr>
      <p:pic>
        <p:nvPicPr>
          <p:cNvPr id="134"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0"/>
            <a:ext cx="9144002"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135">
            <a:extLst>
              <a:ext uri="{FF2B5EF4-FFF2-40B4-BE49-F238E27FC236}">
                <a16:creationId xmlns:a16="http://schemas.microsoft.com/office/drawing/2014/main" id="{765E2D7E-B7BD-404F-9F71-D6620D37B9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useBgFill="1">
        <p:nvSpPr>
          <p:cNvPr id="138" name="Rectangle 137">
            <a:extLst>
              <a:ext uri="{FF2B5EF4-FFF2-40B4-BE49-F238E27FC236}">
                <a16:creationId xmlns:a16="http://schemas.microsoft.com/office/drawing/2014/main" id="{E928B170-B7BC-4BDA-AF69-28A89C4F89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generated with high confidence">
            <a:extLst>
              <a:ext uri="{FF2B5EF4-FFF2-40B4-BE49-F238E27FC236}">
                <a16:creationId xmlns:a16="http://schemas.microsoft.com/office/drawing/2014/main" id="{62F0D349-5B4D-425A-A8AE-A2D362133A7B}"/>
              </a:ext>
            </a:extLst>
          </p:cNvPr>
          <p:cNvPicPr>
            <a:picLocks noChangeAspect="1"/>
          </p:cNvPicPr>
          <p:nvPr/>
        </p:nvPicPr>
        <p:blipFill>
          <a:blip r:embed="rId5"/>
          <a:stretch>
            <a:fillRect/>
          </a:stretch>
        </p:blipFill>
        <p:spPr>
          <a:xfrm>
            <a:off x="5660457" y="460543"/>
            <a:ext cx="2498120" cy="4222413"/>
          </a:xfrm>
          <a:prstGeom prst="roundRect">
            <a:avLst>
              <a:gd name="adj" fmla="val 5301"/>
            </a:avLst>
          </a:prstGeom>
          <a:ln w="82550" cap="sq">
            <a:noFill/>
            <a:miter lim="800000"/>
          </a:ln>
          <a:effectLst/>
          <a:scene3d>
            <a:camera prst="orthographicFront"/>
            <a:lightRig rig="threePt" dir="t">
              <a:rot lat="0" lon="0" rev="2700000"/>
            </a:lightRig>
          </a:scene3d>
          <a:sp3d>
            <a:contourClr>
              <a:srgbClr val="C0C0C0"/>
            </a:contourClr>
          </a:sp3d>
        </p:spPr>
      </p:pic>
      <p:pic>
        <p:nvPicPr>
          <p:cNvPr id="140" name="Picture 139">
            <a:extLst>
              <a:ext uri="{FF2B5EF4-FFF2-40B4-BE49-F238E27FC236}">
                <a16:creationId xmlns:a16="http://schemas.microsoft.com/office/drawing/2014/main" id="{2E1E8C82-833C-4573-807A-A01BED3757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92" name="Shape 192"/>
          <p:cNvSpPr txBox="1">
            <a:spLocks noGrp="1"/>
          </p:cNvSpPr>
          <p:nvPr>
            <p:ph type="title"/>
          </p:nvPr>
        </p:nvSpPr>
        <p:spPr>
          <a:xfrm>
            <a:off x="685332" y="480623"/>
            <a:ext cx="4923153" cy="1180397"/>
          </a:xfrm>
          <a:prstGeom prst="rect">
            <a:avLst/>
          </a:prstGeom>
        </p:spPr>
        <p:txBody>
          <a:bodyPr spcFirstLastPara="1" vert="horz" lIns="91440" tIns="45720" rIns="91440" bIns="45720" rtlCol="0" anchor="ctr" anchorCtr="0">
            <a:normAutofit/>
          </a:bodyPr>
          <a:lstStyle/>
          <a:p>
            <a:pPr defTabSz="914400">
              <a:spcBef>
                <a:spcPct val="0"/>
              </a:spcBef>
            </a:pPr>
            <a:r>
              <a:rPr lang="en-US" sz="3600" b="1">
                <a:highlight>
                  <a:srgbClr val="FFFFFF"/>
                </a:highlight>
              </a:rPr>
              <a:t>Obstacle  Avoidance</a:t>
            </a:r>
            <a:r>
              <a:rPr lang="en-US" sz="3600">
                <a:highlight>
                  <a:srgbClr val="FFFFFF"/>
                </a:highlight>
              </a:rPr>
              <a:t>​</a:t>
            </a:r>
            <a:endParaRPr lang="en-US" sz="3600"/>
          </a:p>
        </p:txBody>
      </p:sp>
      <p:sp>
        <p:nvSpPr>
          <p:cNvPr id="193" name="Shape 193"/>
          <p:cNvSpPr txBox="1">
            <a:spLocks noGrp="1"/>
          </p:cNvSpPr>
          <p:nvPr>
            <p:ph type="body" idx="1"/>
          </p:nvPr>
        </p:nvSpPr>
        <p:spPr>
          <a:xfrm>
            <a:off x="685330" y="1775319"/>
            <a:ext cx="4923155" cy="2910981"/>
          </a:xfrm>
          <a:prstGeom prst="rect">
            <a:avLst/>
          </a:prstGeom>
        </p:spPr>
        <p:txBody>
          <a:bodyPr spcFirstLastPara="1" vert="horz" lIns="91440" tIns="45720" rIns="91440" bIns="45720" rtlCol="0" anchorCtr="0">
            <a:normAutofit/>
          </a:bodyPr>
          <a:lstStyle/>
          <a:p>
            <a:pPr marL="0" lvl="0" indent="-228600" defTabSz="914400">
              <a:spcBef>
                <a:spcPts val="0"/>
              </a:spcBef>
              <a:spcAft>
                <a:spcPts val="0"/>
              </a:spcAft>
              <a:buFont typeface="Arial" panose="020B0604020202020204" pitchFamily="34" charset="0"/>
              <a:buChar char="•"/>
            </a:pPr>
            <a:endParaRPr lang="en-US" dirty="0">
              <a:sym typeface="Arial"/>
            </a:endParaRPr>
          </a:p>
          <a:p>
            <a:pPr marL="584200" lvl="0" indent="-228600" defTabSz="914400">
              <a:spcBef>
                <a:spcPts val="0"/>
              </a:spcBef>
              <a:spcAft>
                <a:spcPts val="0"/>
              </a:spcAft>
              <a:buSzPts val="1800"/>
              <a:buFont typeface="Arial" panose="020B0604020202020204" pitchFamily="34" charset="0"/>
              <a:buChar char="•"/>
            </a:pPr>
            <a:r>
              <a:rPr lang="en-US" dirty="0"/>
              <a:t>LIDAR​				</a:t>
            </a:r>
          </a:p>
          <a:p>
            <a:pPr marL="584200" lvl="0" indent="-228600" defTabSz="914400">
              <a:spcBef>
                <a:spcPts val="0"/>
              </a:spcBef>
              <a:spcAft>
                <a:spcPts val="0"/>
              </a:spcAft>
              <a:buSzPts val="1800"/>
              <a:buFont typeface="Arial" panose="020B0604020202020204" pitchFamily="34" charset="0"/>
              <a:buChar char="•"/>
            </a:pPr>
            <a:r>
              <a:rPr lang="en-US" dirty="0"/>
              <a:t>Learning Phase​</a:t>
            </a:r>
          </a:p>
          <a:p>
            <a:pPr marL="584200" lvl="0" indent="-228600" defTabSz="914400">
              <a:spcBef>
                <a:spcPts val="0"/>
              </a:spcBef>
              <a:spcAft>
                <a:spcPts val="0"/>
              </a:spcAft>
              <a:buSzPts val="1800"/>
              <a:buFont typeface="Arial" panose="020B0604020202020204" pitchFamily="34" charset="0"/>
              <a:buChar char="•"/>
            </a:pPr>
            <a:r>
              <a:rPr lang="en-US" dirty="0"/>
              <a:t>Detects objects on terrain  ​</a:t>
            </a:r>
          </a:p>
          <a:p>
            <a:pPr marL="584200" lvl="0" indent="-228600" defTabSz="914400">
              <a:spcBef>
                <a:spcPts val="0"/>
              </a:spcBef>
              <a:spcAft>
                <a:spcPts val="0"/>
              </a:spcAft>
              <a:buSzPts val="1800"/>
              <a:buFont typeface="Arial" panose="020B0604020202020204" pitchFamily="34" charset="0"/>
              <a:buChar char="•"/>
            </a:pPr>
            <a:r>
              <a:rPr lang="en-US" dirty="0"/>
              <a:t>Prevent collisions​</a:t>
            </a:r>
          </a:p>
          <a:p>
            <a:pPr marL="584200" lvl="0" indent="-228600" defTabSz="914400">
              <a:spcBef>
                <a:spcPts val="0"/>
              </a:spcBef>
              <a:spcAft>
                <a:spcPts val="0"/>
              </a:spcAft>
              <a:buSzPts val="1800"/>
              <a:buFont typeface="Arial" panose="020B0604020202020204" pitchFamily="34" charset="0"/>
              <a:buChar char="•"/>
            </a:pPr>
            <a:r>
              <a:rPr lang="en-US" dirty="0"/>
              <a:t>Updates two-dimensional array map​</a:t>
            </a:r>
          </a:p>
          <a:p>
            <a:pPr marL="584200" lvl="0" indent="-228600" defTabSz="914400">
              <a:spcBef>
                <a:spcPts val="0"/>
              </a:spcBef>
              <a:spcAft>
                <a:spcPts val="0"/>
              </a:spcAft>
              <a:buSzPts val="1800"/>
              <a:buFont typeface="Arial" panose="020B0604020202020204" pitchFamily="34" charset="0"/>
              <a:buChar char="•"/>
            </a:pPr>
            <a:r>
              <a:rPr lang="en-US" dirty="0"/>
              <a:t>C++​</a:t>
            </a:r>
          </a:p>
          <a:p>
            <a:pPr marL="0" lvl="0" indent="-228600" defTabSz="914400">
              <a:spcBef>
                <a:spcPts val="0"/>
              </a:spcBef>
              <a:spcAft>
                <a:spcPts val="1600"/>
              </a:spcAft>
              <a:buFont typeface="Arial" panose="020B0604020202020204" pitchFamily="34" charset="0"/>
              <a:buChar char="•"/>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Shape 198"/>
        <p:cNvGrpSpPr/>
        <p:nvPr/>
      </p:nvGrpSpPr>
      <p:grpSpPr>
        <a:xfrm>
          <a:off x="0" y="0"/>
          <a:ext cx="0" cy="0"/>
          <a:chOff x="0" y="0"/>
          <a:chExt cx="0" cy="0"/>
        </a:xfrm>
      </p:grpSpPr>
      <p:pic>
        <p:nvPicPr>
          <p:cNvPr id="78"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0"/>
            <a:ext cx="9144002" cy="514350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79">
            <a:extLst>
              <a:ext uri="{FF2B5EF4-FFF2-40B4-BE49-F238E27FC236}">
                <a16:creationId xmlns:a16="http://schemas.microsoft.com/office/drawing/2014/main" id="{765E2D7E-B7BD-404F-9F71-D6620D37B9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useBgFill="1">
        <p:nvSpPr>
          <p:cNvPr id="82" name="Rectangle 81">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1" name="Shape 201"/>
          <p:cNvPicPr preferRelativeResize="0"/>
          <p:nvPr/>
        </p:nvPicPr>
        <p:blipFill>
          <a:blip r:embed="rId5">
            <a:extLst/>
          </a:blip>
          <a:stretch>
            <a:fillRect/>
          </a:stretch>
        </p:blipFill>
        <p:spPr>
          <a:xfrm>
            <a:off x="566488" y="919953"/>
            <a:ext cx="5182110" cy="3303594"/>
          </a:xfrm>
          <a:prstGeom prst="roundRect">
            <a:avLst>
              <a:gd name="adj" fmla="val 2981"/>
            </a:avLst>
          </a:prstGeom>
          <a:noFill/>
          <a:ln w="82550" cap="sq">
            <a:solidFill>
              <a:srgbClr val="EAEAEA"/>
            </a:solidFill>
            <a:miter lim="800000"/>
          </a:ln>
          <a:effectLst/>
          <a:scene3d>
            <a:camera prst="orthographicFront"/>
            <a:lightRig rig="threePt" dir="t">
              <a:rot lat="0" lon="0" rev="2700000"/>
            </a:lightRig>
          </a:scene3d>
          <a:sp3d>
            <a:contourClr>
              <a:srgbClr val="C0C0C0"/>
            </a:contourClr>
          </a:sp3d>
        </p:spPr>
      </p:pic>
      <p:pic>
        <p:nvPicPr>
          <p:cNvPr id="84" name="Picture 83">
            <a:extLst>
              <a:ext uri="{FF2B5EF4-FFF2-40B4-BE49-F238E27FC236}">
                <a16:creationId xmlns:a16="http://schemas.microsoft.com/office/drawing/2014/main" id="{E3265C2A-0A58-43AD-A406-8F4478E287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99" name="Shape 199"/>
          <p:cNvSpPr txBox="1">
            <a:spLocks noGrp="1"/>
          </p:cNvSpPr>
          <p:nvPr>
            <p:ph type="title"/>
          </p:nvPr>
        </p:nvSpPr>
        <p:spPr>
          <a:xfrm>
            <a:off x="6147306" y="480623"/>
            <a:ext cx="2514096" cy="1180397"/>
          </a:xfrm>
          <a:prstGeom prst="rect">
            <a:avLst/>
          </a:prstGeom>
        </p:spPr>
        <p:txBody>
          <a:bodyPr spcFirstLastPara="1" vert="horz" lIns="91440" tIns="45720" rIns="91440" bIns="45720" rtlCol="0" anchor="ctr" anchorCtr="0">
            <a:normAutofit/>
          </a:bodyPr>
          <a:lstStyle/>
          <a:p>
            <a:pPr algn="l" defTabSz="914400">
              <a:spcBef>
                <a:spcPct val="0"/>
              </a:spcBef>
            </a:pPr>
            <a:r>
              <a:rPr lang="en-US" sz="3600" b="1" dirty="0">
                <a:highlight>
                  <a:srgbClr val="FFFFFF"/>
                </a:highlight>
              </a:rPr>
              <a:t>Map Updating</a:t>
            </a:r>
            <a:r>
              <a:rPr lang="en-US" sz="3600" dirty="0">
                <a:highlight>
                  <a:srgbClr val="FFFFFF"/>
                </a:highlight>
              </a:rPr>
              <a:t>​</a:t>
            </a:r>
            <a:endParaRPr lang="en-US" sz="3600" dirty="0"/>
          </a:p>
        </p:txBody>
      </p:sp>
      <p:sp>
        <p:nvSpPr>
          <p:cNvPr id="200" name="Shape 200"/>
          <p:cNvSpPr txBox="1">
            <a:spLocks noGrp="1"/>
          </p:cNvSpPr>
          <p:nvPr>
            <p:ph type="body" idx="1"/>
          </p:nvPr>
        </p:nvSpPr>
        <p:spPr>
          <a:xfrm>
            <a:off x="6147306" y="1775319"/>
            <a:ext cx="2514096" cy="2910981"/>
          </a:xfrm>
          <a:prstGeom prst="rect">
            <a:avLst/>
          </a:prstGeom>
          <a:effectLst>
            <a:softEdge rad="0"/>
          </a:effectLst>
        </p:spPr>
        <p:txBody>
          <a:bodyPr spcFirstLastPara="1" vert="horz" lIns="91440" tIns="45720" rIns="91440" bIns="45720" rtlCol="0" anchorCtr="0">
            <a:normAutofit/>
          </a:bodyPr>
          <a:lstStyle/>
          <a:p>
            <a:pPr marL="457200" lvl="0" indent="-228600" defTabSz="914400">
              <a:lnSpc>
                <a:spcPct val="110000"/>
              </a:lnSpc>
              <a:spcBef>
                <a:spcPts val="0"/>
              </a:spcBef>
              <a:spcAft>
                <a:spcPts val="0"/>
              </a:spcAft>
              <a:buSzPts val="1800"/>
              <a:buFont typeface="Arial" panose="020B0604020202020204" pitchFamily="34" charset="0"/>
              <a:buChar char="•"/>
            </a:pPr>
            <a:r>
              <a:rPr lang="en-US" sz="1200" dirty="0"/>
              <a:t>Two-dimensional array map​</a:t>
            </a:r>
          </a:p>
          <a:p>
            <a:pPr indent="-228600" defTabSz="914400">
              <a:lnSpc>
                <a:spcPct val="110000"/>
              </a:lnSpc>
              <a:buFont typeface="Arial" panose="020B0604020202020204" pitchFamily="34" charset="0"/>
              <a:buChar char="•"/>
            </a:pPr>
            <a:r>
              <a:rPr lang="en-US" sz="1200" dirty="0"/>
              <a:t>In map number 9 represent obstacle location ​</a:t>
            </a:r>
          </a:p>
          <a:p>
            <a:pPr indent="-228600" defTabSz="914400">
              <a:lnSpc>
                <a:spcPct val="110000"/>
              </a:lnSpc>
              <a:buFont typeface="Arial" panose="020B0604020202020204" pitchFamily="34" charset="0"/>
              <a:buChar char="•"/>
            </a:pPr>
            <a:r>
              <a:rPr lang="en-US" sz="1200" dirty="0"/>
              <a:t>Maximum number of adjacent obstacle is 8​</a:t>
            </a:r>
          </a:p>
          <a:p>
            <a:pPr marL="457200" lvl="0" indent="-228600" defTabSz="914400">
              <a:lnSpc>
                <a:spcPct val="110000"/>
              </a:lnSpc>
              <a:spcBef>
                <a:spcPts val="0"/>
              </a:spcBef>
              <a:spcAft>
                <a:spcPts val="0"/>
              </a:spcAft>
              <a:buSzPts val="1800"/>
              <a:buFont typeface="Arial" panose="020B0604020202020204" pitchFamily="34" charset="0"/>
              <a:buChar char="•"/>
            </a:pPr>
            <a:r>
              <a:rPr lang="en-US" sz="1200" dirty="0"/>
              <a:t>Minimum number of adjacent </a:t>
            </a:r>
            <a:br>
              <a:rPr lang="en-US" sz="1200" dirty="0">
                <a:ea typeface="+mn-lt"/>
                <a:cs typeface="+mn-lt"/>
              </a:rPr>
            </a:br>
            <a:r>
              <a:rPr lang="en-US" sz="1200" dirty="0"/>
              <a:t>obstacle is 0​</a:t>
            </a:r>
          </a:p>
          <a:p>
            <a:pPr marL="457200" lvl="0" indent="-228600" defTabSz="914400">
              <a:lnSpc>
                <a:spcPct val="110000"/>
              </a:lnSpc>
              <a:spcBef>
                <a:spcPts val="0"/>
              </a:spcBef>
              <a:spcAft>
                <a:spcPts val="0"/>
              </a:spcAft>
              <a:buSzPts val="1800"/>
              <a:buFont typeface="Arial" panose="020B0604020202020204" pitchFamily="34" charset="0"/>
              <a:buChar char="•"/>
            </a:pPr>
            <a:r>
              <a:rPr lang="en-US" sz="1200" dirty="0"/>
              <a:t>1m represent sensor​</a:t>
            </a:r>
          </a:p>
          <a:p>
            <a:pPr marL="457200" lvl="0" indent="-228600" defTabSz="914400">
              <a:lnSpc>
                <a:spcPct val="110000"/>
              </a:lnSpc>
              <a:spcBef>
                <a:spcPts val="0"/>
              </a:spcBef>
              <a:spcAft>
                <a:spcPts val="0"/>
              </a:spcAft>
              <a:buSzPts val="1800"/>
              <a:buFont typeface="Arial" panose="020B0604020202020204" pitchFamily="34" charset="0"/>
              <a:buChar char="•"/>
            </a:pPr>
            <a:r>
              <a:rPr lang="en-US" sz="1200" dirty="0"/>
              <a:t>2m represent midpoints</a:t>
            </a:r>
          </a:p>
          <a:p>
            <a:pPr marL="0" lvl="0" indent="-228600" defTabSz="914400">
              <a:lnSpc>
                <a:spcPct val="110000"/>
              </a:lnSpc>
              <a:spcBef>
                <a:spcPts val="0"/>
              </a:spcBef>
              <a:spcAft>
                <a:spcPts val="1600"/>
              </a:spcAft>
              <a:buFont typeface="Arial" panose="020B0604020202020204" pitchFamily="34" charset="0"/>
              <a:buChar char="•"/>
            </a:pPr>
            <a:endParaRPr lang="en-US" sz="1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0"/>
            <a:ext cx="9144002"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65E2D7E-B7BD-404F-9F71-D6620D37B9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useBgFill="1">
        <p:nvSpPr>
          <p:cNvPr id="14" name="Rectangle 13">
            <a:extLst>
              <a:ext uri="{FF2B5EF4-FFF2-40B4-BE49-F238E27FC236}">
                <a16:creationId xmlns:a16="http://schemas.microsoft.com/office/drawing/2014/main" id="{10D21FCB-56CB-4EFA-A79A-A9A8EC0F72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7F6763EC-F2D7-4ED9-9E76-2C29D299FD1F}"/>
              </a:ext>
            </a:extLst>
          </p:cNvPr>
          <p:cNvPicPr>
            <a:picLocks noChangeAspect="1"/>
          </p:cNvPicPr>
          <p:nvPr/>
        </p:nvPicPr>
        <p:blipFill>
          <a:blip r:embed="rId4"/>
          <a:stretch>
            <a:fillRect/>
          </a:stretch>
        </p:blipFill>
        <p:spPr>
          <a:xfrm>
            <a:off x="3808545" y="850258"/>
            <a:ext cx="4650123" cy="3100082"/>
          </a:xfrm>
          <a:prstGeom prst="roundRect">
            <a:avLst>
              <a:gd name="adj" fmla="val 2392"/>
            </a:avLst>
          </a:prstGeom>
          <a:ln w="82550" cap="sq">
            <a:solidFill>
              <a:srgbClr val="EAEAEA"/>
            </a:solidFill>
            <a:miter lim="800000"/>
          </a:ln>
          <a:effectLst/>
          <a:scene3d>
            <a:camera prst="orthographicFront"/>
            <a:lightRig rig="threePt" dir="t">
              <a:rot lat="0" lon="0" rev="2700000"/>
            </a:lightRig>
          </a:scene3d>
          <a:sp3d>
            <a:contourClr>
              <a:srgbClr val="C0C0C0"/>
            </a:contourClr>
          </a:sp3d>
        </p:spPr>
      </p:pic>
      <p:pic>
        <p:nvPicPr>
          <p:cNvPr id="16" name="Picture 15">
            <a:extLst>
              <a:ext uri="{FF2B5EF4-FFF2-40B4-BE49-F238E27FC236}">
                <a16:creationId xmlns:a16="http://schemas.microsoft.com/office/drawing/2014/main" id="{B1027BD9-272C-4CC4-9396-1708F8B1F4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5F91DF9A-6730-4953-983A-0BEBD7AC9BB6}"/>
              </a:ext>
            </a:extLst>
          </p:cNvPr>
          <p:cNvSpPr>
            <a:spLocks noGrp="1"/>
          </p:cNvSpPr>
          <p:nvPr>
            <p:ph type="title"/>
          </p:nvPr>
        </p:nvSpPr>
        <p:spPr>
          <a:xfrm>
            <a:off x="685332" y="463887"/>
            <a:ext cx="2920482" cy="1197133"/>
          </a:xfrm>
        </p:spPr>
        <p:txBody>
          <a:bodyPr vert="horz" lIns="91440" tIns="45720" rIns="91440" bIns="45720" rtlCol="0" anchor="b">
            <a:normAutofit/>
          </a:bodyPr>
          <a:lstStyle/>
          <a:p>
            <a:pPr algn="l" defTabSz="914400">
              <a:spcBef>
                <a:spcPct val="0"/>
              </a:spcBef>
            </a:pPr>
            <a:r>
              <a:rPr lang="en-US" sz="2400" b="1"/>
              <a:t>Long Path Finding</a:t>
            </a:r>
          </a:p>
        </p:txBody>
      </p:sp>
      <p:sp>
        <p:nvSpPr>
          <p:cNvPr id="3" name="Text Placeholder 2">
            <a:extLst>
              <a:ext uri="{FF2B5EF4-FFF2-40B4-BE49-F238E27FC236}">
                <a16:creationId xmlns:a16="http://schemas.microsoft.com/office/drawing/2014/main" id="{AA204FD2-02B5-4043-805F-4CA8E8A1230F}"/>
              </a:ext>
            </a:extLst>
          </p:cNvPr>
          <p:cNvSpPr>
            <a:spLocks noGrp="1"/>
          </p:cNvSpPr>
          <p:nvPr>
            <p:ph type="body" idx="1"/>
          </p:nvPr>
        </p:nvSpPr>
        <p:spPr>
          <a:xfrm>
            <a:off x="685330" y="1775319"/>
            <a:ext cx="2920484" cy="2568080"/>
          </a:xfrm>
        </p:spPr>
        <p:txBody>
          <a:bodyPr vert="horz" lIns="91440" tIns="45720" rIns="91440" bIns="45720" rtlCol="0">
            <a:normAutofit/>
          </a:bodyPr>
          <a:lstStyle/>
          <a:p>
            <a:pPr indent="-228600" defTabSz="914400">
              <a:lnSpc>
                <a:spcPct val="110000"/>
              </a:lnSpc>
              <a:spcAft>
                <a:spcPts val="600"/>
              </a:spcAft>
              <a:buFont typeface="Arial" panose="020B0604020202020204" pitchFamily="34" charset="0"/>
              <a:buChar char="•"/>
            </a:pPr>
            <a:r>
              <a:rPr lang="en-US" sz="900"/>
              <a:t>Builds a list of midpoints between sensors to travel to.</a:t>
            </a:r>
          </a:p>
          <a:p>
            <a:pPr indent="-228600" defTabSz="914400">
              <a:lnSpc>
                <a:spcPct val="110000"/>
              </a:lnSpc>
              <a:spcAft>
                <a:spcPts val="600"/>
              </a:spcAft>
              <a:buFont typeface="Arial" panose="020B0604020202020204" pitchFamily="34" charset="0"/>
              <a:buChar char="•"/>
            </a:pPr>
            <a:r>
              <a:rPr lang="en-US" sz="900"/>
              <a:t>Orders them based on shortest distance and the readings of sensors at their edge.</a:t>
            </a:r>
          </a:p>
          <a:p>
            <a:pPr indent="-228600" defTabSz="914400">
              <a:lnSpc>
                <a:spcPct val="110000"/>
              </a:lnSpc>
              <a:spcAft>
                <a:spcPts val="600"/>
              </a:spcAft>
              <a:buFont typeface="Arial" panose="020B0604020202020204" pitchFamily="34" charset="0"/>
              <a:buChar char="•"/>
            </a:pPr>
            <a:r>
              <a:rPr lang="en-US" sz="900"/>
              <a:t>Begins by looking to the sensors to its left and right to determine which needs more water.</a:t>
            </a:r>
          </a:p>
          <a:p>
            <a:pPr indent="-228600" defTabSz="914400">
              <a:lnSpc>
                <a:spcPct val="110000"/>
              </a:lnSpc>
              <a:spcAft>
                <a:spcPts val="600"/>
              </a:spcAft>
              <a:buFont typeface="Arial" panose="020B0604020202020204" pitchFamily="34" charset="0"/>
              <a:buChar char="•"/>
            </a:pPr>
            <a:r>
              <a:rPr lang="en-US" sz="900"/>
              <a:t>If both have the same dryness, it moves across the center</a:t>
            </a:r>
          </a:p>
          <a:p>
            <a:pPr indent="-228600" defTabSz="914400">
              <a:lnSpc>
                <a:spcPct val="110000"/>
              </a:lnSpc>
              <a:spcAft>
                <a:spcPts val="600"/>
              </a:spcAft>
              <a:buFont typeface="Arial" panose="020B0604020202020204" pitchFamily="34" charset="0"/>
              <a:buChar char="•"/>
            </a:pPr>
            <a:r>
              <a:rPr lang="en-US" sz="900"/>
              <a:t>If neither are dry, it moves to the neighboring midpoint that is the closest to the next dry midpoint.</a:t>
            </a:r>
          </a:p>
        </p:txBody>
      </p:sp>
    </p:spTree>
    <p:extLst>
      <p:ext uri="{BB962C8B-B14F-4D97-AF65-F5344CB8AC3E}">
        <p14:creationId xmlns:p14="http://schemas.microsoft.com/office/powerpoint/2010/main" val="3241765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8"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0"/>
            <a:ext cx="9144002"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1">
            <a:extLst>
              <a:ext uri="{FF2B5EF4-FFF2-40B4-BE49-F238E27FC236}">
                <a16:creationId xmlns:a16="http://schemas.microsoft.com/office/drawing/2014/main" id="{765E2D7E-B7BD-404F-9F71-D6620D37B9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useBgFill="1">
        <p:nvSpPr>
          <p:cNvPr id="20" name="Rectangle 13">
            <a:extLst>
              <a:ext uri="{FF2B5EF4-FFF2-40B4-BE49-F238E27FC236}">
                <a16:creationId xmlns:a16="http://schemas.microsoft.com/office/drawing/2014/main" id="{6E3254AE-C4CD-426D-A6E8-7FA13B0F8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screenshot of a cell phone&#10;&#10;Description generated with high confidence">
            <a:extLst>
              <a:ext uri="{FF2B5EF4-FFF2-40B4-BE49-F238E27FC236}">
                <a16:creationId xmlns:a16="http://schemas.microsoft.com/office/drawing/2014/main" id="{553E3C6F-1626-4C74-A33C-58261E90DD08}"/>
              </a:ext>
            </a:extLst>
          </p:cNvPr>
          <p:cNvPicPr>
            <a:picLocks noChangeAspect="1"/>
          </p:cNvPicPr>
          <p:nvPr/>
        </p:nvPicPr>
        <p:blipFill>
          <a:blip r:embed="rId4"/>
          <a:stretch>
            <a:fillRect/>
          </a:stretch>
        </p:blipFill>
        <p:spPr>
          <a:xfrm>
            <a:off x="4330700" y="1678817"/>
            <a:ext cx="4417733" cy="2761083"/>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a:contourClr>
              <a:srgbClr val="C0C0C0"/>
            </a:contourClr>
          </a:sp3d>
        </p:spPr>
      </p:pic>
      <p:pic>
        <p:nvPicPr>
          <p:cNvPr id="21" name="Picture 15">
            <a:extLst>
              <a:ext uri="{FF2B5EF4-FFF2-40B4-BE49-F238E27FC236}">
                <a16:creationId xmlns:a16="http://schemas.microsoft.com/office/drawing/2014/main" id="{F5C53434-A0C7-4A81-8EB0-D460DAD9BB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C09370B7-64A7-4418-A4D8-1AE695D9B680}"/>
              </a:ext>
            </a:extLst>
          </p:cNvPr>
          <p:cNvSpPr>
            <a:spLocks noGrp="1"/>
          </p:cNvSpPr>
          <p:nvPr>
            <p:ph type="title"/>
          </p:nvPr>
        </p:nvSpPr>
        <p:spPr>
          <a:xfrm>
            <a:off x="685331" y="463887"/>
            <a:ext cx="7773338" cy="1197133"/>
          </a:xfrm>
        </p:spPr>
        <p:txBody>
          <a:bodyPr vert="horz" lIns="91440" tIns="45720" rIns="91440" bIns="45720" rtlCol="0" anchor="ctr">
            <a:normAutofit/>
          </a:bodyPr>
          <a:lstStyle/>
          <a:p>
            <a:pPr defTabSz="914400">
              <a:spcBef>
                <a:spcPct val="0"/>
              </a:spcBef>
            </a:pPr>
            <a:r>
              <a:rPr lang="en-US" sz="3600" b="1"/>
              <a:t>A* Search</a:t>
            </a:r>
          </a:p>
        </p:txBody>
      </p:sp>
      <p:sp>
        <p:nvSpPr>
          <p:cNvPr id="3" name="Text Placeholder 2">
            <a:extLst>
              <a:ext uri="{FF2B5EF4-FFF2-40B4-BE49-F238E27FC236}">
                <a16:creationId xmlns:a16="http://schemas.microsoft.com/office/drawing/2014/main" id="{A25F27E7-D8F4-4763-9D40-9A404CC128F3}"/>
              </a:ext>
            </a:extLst>
          </p:cNvPr>
          <p:cNvSpPr>
            <a:spLocks noGrp="1"/>
          </p:cNvSpPr>
          <p:nvPr>
            <p:ph type="body" idx="1"/>
          </p:nvPr>
        </p:nvSpPr>
        <p:spPr>
          <a:xfrm>
            <a:off x="685330" y="1775319"/>
            <a:ext cx="3645370" cy="2568080"/>
          </a:xfrm>
        </p:spPr>
        <p:txBody>
          <a:bodyPr vert="horz" lIns="91440" tIns="45720" rIns="91440" bIns="45720" rtlCol="0">
            <a:normAutofit/>
          </a:bodyPr>
          <a:lstStyle/>
          <a:p>
            <a:pPr indent="-228600" defTabSz="914400">
              <a:lnSpc>
                <a:spcPct val="110000"/>
              </a:lnSpc>
              <a:spcAft>
                <a:spcPts val="600"/>
              </a:spcAft>
              <a:buFont typeface="Arial" panose="020B0604020202020204" pitchFamily="34" charset="0"/>
              <a:buChar char="•"/>
            </a:pPr>
            <a:r>
              <a:rPr lang="en-US" sz="1200"/>
              <a:t>Searches all adjacent locations to current location</a:t>
            </a:r>
          </a:p>
          <a:p>
            <a:pPr indent="-228600" defTabSz="914400">
              <a:lnSpc>
                <a:spcPct val="110000"/>
              </a:lnSpc>
              <a:spcAft>
                <a:spcPts val="600"/>
              </a:spcAft>
              <a:buFont typeface="Arial" panose="020B0604020202020204" pitchFamily="34" charset="0"/>
              <a:buChar char="•"/>
            </a:pPr>
            <a:r>
              <a:rPr lang="en-US" sz="1200"/>
              <a:t>Calculates heuristic value for each location. </a:t>
            </a:r>
          </a:p>
          <a:p>
            <a:pPr indent="-228600" defTabSz="914400">
              <a:lnSpc>
                <a:spcPct val="110000"/>
              </a:lnSpc>
              <a:spcAft>
                <a:spcPts val="600"/>
              </a:spcAft>
              <a:buFont typeface="Arial" panose="020B0604020202020204" pitchFamily="34" charset="0"/>
              <a:buChar char="•"/>
            </a:pPr>
            <a:r>
              <a:rPr lang="en-US" sz="1200"/>
              <a:t>Compares new heuristic to previous value stored in location.</a:t>
            </a:r>
          </a:p>
          <a:p>
            <a:pPr indent="-228600" defTabSz="914400">
              <a:lnSpc>
                <a:spcPct val="110000"/>
              </a:lnSpc>
              <a:spcAft>
                <a:spcPts val="600"/>
              </a:spcAft>
              <a:buFont typeface="Arial" panose="020B0604020202020204" pitchFamily="34" charset="0"/>
              <a:buChar char="•"/>
            </a:pPr>
            <a:r>
              <a:rPr lang="en-US" sz="1200"/>
              <a:t>If new heuristic is less than previous one, it adds it to a queue.</a:t>
            </a:r>
          </a:p>
          <a:p>
            <a:pPr indent="-228600" defTabSz="914400">
              <a:lnSpc>
                <a:spcPct val="110000"/>
              </a:lnSpc>
              <a:spcAft>
                <a:spcPts val="600"/>
              </a:spcAft>
              <a:buFont typeface="Arial" panose="020B0604020202020204" pitchFamily="34" charset="0"/>
              <a:buChar char="•"/>
            </a:pPr>
            <a:r>
              <a:rPr lang="en-US" sz="1200"/>
              <a:t>Once the goal is reached, it returns a list of locations to reach the goal.</a:t>
            </a:r>
          </a:p>
        </p:txBody>
      </p:sp>
    </p:spTree>
    <p:extLst>
      <p:ext uri="{BB962C8B-B14F-4D97-AF65-F5344CB8AC3E}">
        <p14:creationId xmlns:p14="http://schemas.microsoft.com/office/powerpoint/2010/main" val="3659255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9"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0"/>
            <a:ext cx="9144002" cy="51435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a:extLst>
              <a:ext uri="{FF2B5EF4-FFF2-40B4-BE49-F238E27FC236}">
                <a16:creationId xmlns:a16="http://schemas.microsoft.com/office/drawing/2014/main" id="{765E2D7E-B7BD-404F-9F71-D6620D37B9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useBgFill="1">
        <p:nvSpPr>
          <p:cNvPr id="21" name="Rectangle 14">
            <a:extLst>
              <a:ext uri="{FF2B5EF4-FFF2-40B4-BE49-F238E27FC236}">
                <a16:creationId xmlns:a16="http://schemas.microsoft.com/office/drawing/2014/main" id="{10D21FCB-56CB-4EFA-A79A-A9A8EC0F72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A picture containing dog&#10;&#10;Description generated with very high confidence">
            <a:extLst>
              <a:ext uri="{FF2B5EF4-FFF2-40B4-BE49-F238E27FC236}">
                <a16:creationId xmlns:a16="http://schemas.microsoft.com/office/drawing/2014/main" id="{EEBDF7D3-918E-44D4-AFF6-4B25BF7F2C6F}"/>
              </a:ext>
            </a:extLst>
          </p:cNvPr>
          <p:cNvPicPr>
            <a:picLocks noChangeAspect="1"/>
          </p:cNvPicPr>
          <p:nvPr/>
        </p:nvPicPr>
        <p:blipFill>
          <a:blip r:embed="rId4"/>
          <a:stretch>
            <a:fillRect/>
          </a:stretch>
        </p:blipFill>
        <p:spPr>
          <a:xfrm>
            <a:off x="3808545" y="844424"/>
            <a:ext cx="4650123" cy="3092700"/>
          </a:xfrm>
          <a:prstGeom prst="roundRect">
            <a:avLst>
              <a:gd name="adj" fmla="val 2392"/>
            </a:avLst>
          </a:prstGeom>
          <a:ln w="82550" cap="sq">
            <a:solidFill>
              <a:srgbClr val="EAEAEA"/>
            </a:solidFill>
            <a:miter lim="800000"/>
          </a:ln>
          <a:effectLst/>
          <a:scene3d>
            <a:camera prst="orthographicFront"/>
            <a:lightRig rig="threePt" dir="t">
              <a:rot lat="0" lon="0" rev="2700000"/>
            </a:lightRig>
          </a:scene3d>
          <a:sp3d>
            <a:contourClr>
              <a:srgbClr val="C0C0C0"/>
            </a:contourClr>
          </a:sp3d>
        </p:spPr>
      </p:pic>
      <p:pic>
        <p:nvPicPr>
          <p:cNvPr id="22" name="Picture 16">
            <a:extLst>
              <a:ext uri="{FF2B5EF4-FFF2-40B4-BE49-F238E27FC236}">
                <a16:creationId xmlns:a16="http://schemas.microsoft.com/office/drawing/2014/main" id="{B1027BD9-272C-4CC4-9396-1708F8B1F4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366B7AB2-8BA8-4C89-A328-079F141144CA}"/>
              </a:ext>
            </a:extLst>
          </p:cNvPr>
          <p:cNvSpPr>
            <a:spLocks noGrp="1"/>
          </p:cNvSpPr>
          <p:nvPr>
            <p:ph type="title"/>
          </p:nvPr>
        </p:nvSpPr>
        <p:spPr>
          <a:xfrm>
            <a:off x="685332" y="463887"/>
            <a:ext cx="2920482" cy="1197133"/>
          </a:xfrm>
        </p:spPr>
        <p:txBody>
          <a:bodyPr vert="horz" lIns="91440" tIns="45720" rIns="91440" bIns="45720" rtlCol="0" anchor="b">
            <a:normAutofit/>
          </a:bodyPr>
          <a:lstStyle/>
          <a:p>
            <a:pPr algn="l" defTabSz="914400">
              <a:spcBef>
                <a:spcPct val="0"/>
              </a:spcBef>
            </a:pPr>
            <a:r>
              <a:rPr lang="en-US" sz="2400" b="1"/>
              <a:t>Movement Control of AIV</a:t>
            </a:r>
          </a:p>
        </p:txBody>
      </p:sp>
      <p:sp>
        <p:nvSpPr>
          <p:cNvPr id="3" name="Text Placeholder 2">
            <a:extLst>
              <a:ext uri="{FF2B5EF4-FFF2-40B4-BE49-F238E27FC236}">
                <a16:creationId xmlns:a16="http://schemas.microsoft.com/office/drawing/2014/main" id="{E00A4421-ABC8-4F67-AC4A-7AC72067A985}"/>
              </a:ext>
            </a:extLst>
          </p:cNvPr>
          <p:cNvSpPr>
            <a:spLocks noGrp="1"/>
          </p:cNvSpPr>
          <p:nvPr>
            <p:ph type="body" idx="1"/>
          </p:nvPr>
        </p:nvSpPr>
        <p:spPr>
          <a:xfrm>
            <a:off x="685330" y="1775319"/>
            <a:ext cx="2920484" cy="2568080"/>
          </a:xfrm>
        </p:spPr>
        <p:txBody>
          <a:bodyPr vert="horz" lIns="91440" tIns="45720" rIns="91440" bIns="45720" rtlCol="0">
            <a:normAutofit/>
          </a:bodyPr>
          <a:lstStyle/>
          <a:p>
            <a:pPr indent="-228600" defTabSz="914400">
              <a:lnSpc>
                <a:spcPct val="110000"/>
              </a:lnSpc>
              <a:spcAft>
                <a:spcPts val="600"/>
              </a:spcAft>
              <a:buFont typeface="Arial" panose="020B0604020202020204" pitchFamily="34" charset="0"/>
              <a:buChar char="•"/>
            </a:pPr>
            <a:r>
              <a:rPr lang="en-US" sz="1000"/>
              <a:t>Takes long path midpoint list </a:t>
            </a:r>
          </a:p>
          <a:p>
            <a:pPr indent="-228600" defTabSz="914400">
              <a:lnSpc>
                <a:spcPct val="110000"/>
              </a:lnSpc>
              <a:spcAft>
                <a:spcPts val="600"/>
              </a:spcAft>
              <a:buFont typeface="Arial" panose="020B0604020202020204" pitchFamily="34" charset="0"/>
              <a:buChar char="•"/>
            </a:pPr>
            <a:r>
              <a:rPr lang="en-US" sz="1000"/>
              <a:t>Builds a list of locations to get to each midpoint in the long path using A* Search.</a:t>
            </a:r>
          </a:p>
          <a:p>
            <a:pPr indent="-228600" defTabSz="914400">
              <a:lnSpc>
                <a:spcPct val="110000"/>
              </a:lnSpc>
              <a:spcAft>
                <a:spcPts val="600"/>
              </a:spcAft>
              <a:buFont typeface="Arial" panose="020B0604020202020204" pitchFamily="34" charset="0"/>
              <a:buChar char="•"/>
            </a:pPr>
            <a:r>
              <a:rPr lang="en-US" sz="1000"/>
              <a:t>The AIV moves in the direction and distance from current location to the next location on its list.</a:t>
            </a:r>
          </a:p>
          <a:p>
            <a:pPr indent="-228600" defTabSz="914400">
              <a:lnSpc>
                <a:spcPct val="110000"/>
              </a:lnSpc>
              <a:spcAft>
                <a:spcPts val="600"/>
              </a:spcAft>
              <a:buFont typeface="Arial" panose="020B0604020202020204" pitchFamily="34" charset="0"/>
              <a:buChar char="•"/>
            </a:pPr>
            <a:r>
              <a:rPr lang="en-US" sz="1000"/>
              <a:t>Keeps track of current location of the AIV while it is moving to each location the list.</a:t>
            </a:r>
          </a:p>
          <a:p>
            <a:pPr indent="-228600" defTabSz="914400">
              <a:lnSpc>
                <a:spcPct val="110000"/>
              </a:lnSpc>
              <a:spcAft>
                <a:spcPts val="600"/>
              </a:spcAft>
              <a:buFont typeface="Arial" panose="020B0604020202020204" pitchFamily="34" charset="0"/>
              <a:buChar char="•"/>
            </a:pPr>
            <a:r>
              <a:rPr lang="en-US" sz="1000"/>
              <a:t>Re-calculates its path if new obstacle is detected. </a:t>
            </a:r>
          </a:p>
        </p:txBody>
      </p:sp>
      <p:sp>
        <p:nvSpPr>
          <p:cNvPr id="14" name="TextBox 13">
            <a:extLst>
              <a:ext uri="{FF2B5EF4-FFF2-40B4-BE49-F238E27FC236}">
                <a16:creationId xmlns:a16="http://schemas.microsoft.com/office/drawing/2014/main" id="{D0BEDD68-DE06-4249-A0EE-D78129F866F4}"/>
              </a:ext>
            </a:extLst>
          </p:cNvPr>
          <p:cNvSpPr txBox="1"/>
          <p:nvPr/>
        </p:nvSpPr>
        <p:spPr>
          <a:xfrm>
            <a:off x="4441407" y="3974067"/>
            <a:ext cx="3384397"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From midpoints: 0 -&gt; 1 -&gt; 3 -&gt; 6</a:t>
            </a:r>
          </a:p>
        </p:txBody>
      </p:sp>
    </p:spTree>
    <p:extLst>
      <p:ext uri="{BB962C8B-B14F-4D97-AF65-F5344CB8AC3E}">
        <p14:creationId xmlns:p14="http://schemas.microsoft.com/office/powerpoint/2010/main" val="2196151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3400" b="1"/>
              <a:t>Existing Issues with Current Watering System and Objectives</a:t>
            </a:r>
            <a:endParaRPr lang="en-US" sz="3400" b="1">
              <a:solidFill>
                <a:schemeClr val="dk2"/>
              </a:solidFill>
            </a:endParaRPr>
          </a:p>
        </p:txBody>
      </p:sp>
      <p:sp>
        <p:nvSpPr>
          <p:cNvPr id="69" name="Shape 69"/>
          <p:cNvSpPr txBox="1">
            <a:spLocks noGrp="1"/>
          </p:cNvSpPr>
          <p:nvPr>
            <p:ph type="body" idx="1"/>
          </p:nvPr>
        </p:nvSpPr>
        <p:spPr>
          <a:prstGeom prst="rect">
            <a:avLst/>
          </a:prstGeom>
        </p:spPr>
        <p:txBody>
          <a:bodyPr spcFirstLastPara="1" wrap="square" lIns="91425" tIns="91425" rIns="91425" bIns="91425" anchor="ctr" anchorCtr="0">
            <a:noAutofit/>
          </a:bodyPr>
          <a:lstStyle/>
          <a:p>
            <a:pPr marL="0" lvl="0" indent="0" rtl="0">
              <a:spcBef>
                <a:spcPts val="1600"/>
              </a:spcBef>
              <a:spcAft>
                <a:spcPts val="1600"/>
              </a:spcAft>
              <a:buNone/>
            </a:pPr>
            <a:r>
              <a:rPr lang="en-US" sz="2400"/>
              <a:t>Current Issues</a:t>
            </a:r>
          </a:p>
        </p:txBody>
      </p:sp>
      <p:sp>
        <p:nvSpPr>
          <p:cNvPr id="3" name="Content Placeholder 2">
            <a:extLst>
              <a:ext uri="{FF2B5EF4-FFF2-40B4-BE49-F238E27FC236}">
                <a16:creationId xmlns:a16="http://schemas.microsoft.com/office/drawing/2014/main" id="{C5F1BD38-BF1D-4007-800A-4A4EE4B25A6E}"/>
              </a:ext>
            </a:extLst>
          </p:cNvPr>
          <p:cNvSpPr>
            <a:spLocks noGrp="1"/>
          </p:cNvSpPr>
          <p:nvPr>
            <p:ph sz="quarter" idx="13"/>
          </p:nvPr>
        </p:nvSpPr>
        <p:spPr/>
        <p:txBody>
          <a:bodyPr/>
          <a:lstStyle/>
          <a:p>
            <a:pPr marL="425450" indent="-285750">
              <a:spcBef>
                <a:spcPts val="0"/>
              </a:spcBef>
              <a:buSzPts val="1400"/>
            </a:pPr>
            <a:r>
              <a:rPr lang="en-US" sz="1600"/>
              <a:t>Expensive</a:t>
            </a:r>
          </a:p>
          <a:p>
            <a:pPr marL="425450" indent="-285750">
              <a:spcBef>
                <a:spcPts val="0"/>
              </a:spcBef>
              <a:buSzPts val="1400"/>
            </a:pPr>
            <a:r>
              <a:rPr lang="en-US" sz="1600"/>
              <a:t>Invasive</a:t>
            </a:r>
          </a:p>
          <a:p>
            <a:pPr marL="425450" indent="-285750">
              <a:spcBef>
                <a:spcPts val="0"/>
              </a:spcBef>
              <a:buSzPts val="1400"/>
            </a:pPr>
            <a:r>
              <a:rPr lang="en-US" sz="1600"/>
              <a:t>Frequent Maintenance</a:t>
            </a:r>
          </a:p>
          <a:p>
            <a:pPr marL="425450" indent="-285750">
              <a:spcBef>
                <a:spcPts val="0"/>
              </a:spcBef>
              <a:buSzPts val="1400"/>
            </a:pPr>
            <a:r>
              <a:rPr lang="en-US" sz="1600"/>
              <a:t>User Error</a:t>
            </a:r>
          </a:p>
          <a:p>
            <a:endParaRPr lang="en-US"/>
          </a:p>
        </p:txBody>
      </p:sp>
      <p:sp>
        <p:nvSpPr>
          <p:cNvPr id="2" name="Text Placeholder 1">
            <a:extLst>
              <a:ext uri="{FF2B5EF4-FFF2-40B4-BE49-F238E27FC236}">
                <a16:creationId xmlns:a16="http://schemas.microsoft.com/office/drawing/2014/main" id="{C7438358-7966-415C-8DB4-35BFD919A528}"/>
              </a:ext>
            </a:extLst>
          </p:cNvPr>
          <p:cNvSpPr>
            <a:spLocks noGrp="1"/>
          </p:cNvSpPr>
          <p:nvPr>
            <p:ph type="body" sz="quarter" idx="3"/>
          </p:nvPr>
        </p:nvSpPr>
        <p:spPr/>
        <p:txBody>
          <a:bodyPr/>
          <a:lstStyle/>
          <a:p>
            <a:r>
              <a:rPr lang="en-US" sz="2400" b="1">
                <a:latin typeface="Calibri Light"/>
                <a:cs typeface="Calibri Light"/>
              </a:rPr>
              <a:t>Project Objectives</a:t>
            </a:r>
            <a:endParaRPr lang="en-US" sz="2000" b="1"/>
          </a:p>
        </p:txBody>
      </p:sp>
      <p:sp>
        <p:nvSpPr>
          <p:cNvPr id="4" name="Content Placeholder 3">
            <a:extLst>
              <a:ext uri="{FF2B5EF4-FFF2-40B4-BE49-F238E27FC236}">
                <a16:creationId xmlns:a16="http://schemas.microsoft.com/office/drawing/2014/main" id="{4E4EA67C-A660-459E-BB24-9716468E18F5}"/>
              </a:ext>
            </a:extLst>
          </p:cNvPr>
          <p:cNvSpPr>
            <a:spLocks noGrp="1"/>
          </p:cNvSpPr>
          <p:nvPr>
            <p:ph sz="quarter" idx="14"/>
          </p:nvPr>
        </p:nvSpPr>
        <p:spPr/>
        <p:txBody>
          <a:bodyPr>
            <a:normAutofit fontScale="92500" lnSpcReduction="20000"/>
          </a:bodyPr>
          <a:lstStyle/>
          <a:p>
            <a:pPr indent="-317500">
              <a:spcBef>
                <a:spcPts val="1600"/>
              </a:spcBef>
              <a:buSzPts val="1400"/>
            </a:pPr>
            <a:r>
              <a:rPr lang="en-US" sz="1600"/>
              <a:t>Effective watering </a:t>
            </a:r>
            <a:endParaRPr lang="en-US" sz="1600">
              <a:cs typeface="Calibri"/>
            </a:endParaRPr>
          </a:p>
          <a:p>
            <a:pPr indent="-317500">
              <a:buSzPts val="1400"/>
            </a:pPr>
            <a:r>
              <a:rPr lang="en-US" sz="1600"/>
              <a:t>Monitoring soil</a:t>
            </a:r>
            <a:endParaRPr lang="en-US" sz="1600" b="1"/>
          </a:p>
          <a:p>
            <a:pPr indent="-317500">
              <a:buSzPts val="1400"/>
            </a:pPr>
            <a:r>
              <a:rPr lang="en-US" sz="1600"/>
              <a:t>User friendly </a:t>
            </a:r>
          </a:p>
          <a:p>
            <a:pPr lvl="1" indent="-317500">
              <a:buSzPts val="1400"/>
            </a:pPr>
            <a:r>
              <a:rPr lang="en-US" sz="1450"/>
              <a:t>Autonomous movement &amp; obstacle avoidance</a:t>
            </a:r>
          </a:p>
          <a:p>
            <a:pPr lvl="1" indent="-317500">
              <a:buSzPts val="1400"/>
            </a:pPr>
            <a:r>
              <a:rPr lang="en-US" sz="1600"/>
              <a:t>Cost saving</a:t>
            </a:r>
          </a:p>
          <a:p>
            <a:pPr lvl="1" indent="-317500">
              <a:buSzPts val="1400"/>
            </a:pPr>
            <a:r>
              <a:rPr lang="en-US" sz="1600"/>
              <a:t>Durable</a:t>
            </a:r>
          </a:p>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39"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0"/>
            <a:ext cx="9144002" cy="51435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useBgFill="1">
        <p:nvSpPr>
          <p:cNvPr id="43" name="Rectangle 42">
            <a:extLst>
              <a:ext uri="{FF2B5EF4-FFF2-40B4-BE49-F238E27FC236}">
                <a16:creationId xmlns:a16="http://schemas.microsoft.com/office/drawing/2014/main" id="{48EC41B9-2D25-48A6-BC40-DA8F79F3E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a:extLst>
              <a:ext uri="{FF2B5EF4-FFF2-40B4-BE49-F238E27FC236}">
                <a16:creationId xmlns:a16="http://schemas.microsoft.com/office/drawing/2014/main" id="{36BE94C4-A7FC-4F02-B92B-6C40D705A9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45686"/>
          <a:stretch/>
        </p:blipFill>
        <p:spPr>
          <a:xfrm>
            <a:off x="-1955" y="2349873"/>
            <a:ext cx="9143999" cy="2793626"/>
          </a:xfrm>
          <a:prstGeom prst="rect">
            <a:avLst/>
          </a:prstGeom>
        </p:spPr>
      </p:pic>
      <p:pic>
        <p:nvPicPr>
          <p:cNvPr id="47" name="Picture 46">
            <a:extLst>
              <a:ext uri="{FF2B5EF4-FFF2-40B4-BE49-F238E27FC236}">
                <a16:creationId xmlns:a16="http://schemas.microsoft.com/office/drawing/2014/main" id="{F8F21547-A433-450A-B2A3-930DCFAB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71324"/>
          <a:stretch/>
        </p:blipFill>
        <p:spPr>
          <a:xfrm>
            <a:off x="0" y="0"/>
            <a:ext cx="2622176" cy="5143500"/>
          </a:xfrm>
          <a:prstGeom prst="rect">
            <a:avLst/>
          </a:prstGeom>
        </p:spPr>
      </p:pic>
      <p:sp>
        <p:nvSpPr>
          <p:cNvPr id="2" name="Title 1">
            <a:extLst>
              <a:ext uri="{FF2B5EF4-FFF2-40B4-BE49-F238E27FC236}">
                <a16:creationId xmlns:a16="http://schemas.microsoft.com/office/drawing/2014/main" id="{3EAE3AFB-9156-4029-B910-199E49280A72}"/>
              </a:ext>
            </a:extLst>
          </p:cNvPr>
          <p:cNvSpPr>
            <a:spLocks noGrp="1"/>
          </p:cNvSpPr>
          <p:nvPr>
            <p:ph type="title"/>
          </p:nvPr>
        </p:nvSpPr>
        <p:spPr>
          <a:xfrm>
            <a:off x="476408" y="599122"/>
            <a:ext cx="8187274" cy="853165"/>
          </a:xfrm>
        </p:spPr>
        <p:txBody>
          <a:bodyPr spcFirstLastPara="1" vert="horz" lIns="91440" tIns="45720" rIns="91440" bIns="45720" rtlCol="0" anchor="b" anchorCtr="0">
            <a:normAutofit/>
          </a:bodyPr>
          <a:lstStyle/>
          <a:p>
            <a:pPr defTabSz="914400">
              <a:spcBef>
                <a:spcPct val="0"/>
              </a:spcBef>
            </a:pPr>
            <a:r>
              <a:rPr lang="en-US" sz="4800" b="1"/>
              <a:t>Work Distribution</a:t>
            </a:r>
          </a:p>
        </p:txBody>
      </p:sp>
      <p:graphicFrame>
        <p:nvGraphicFramePr>
          <p:cNvPr id="6" name="Table 6">
            <a:extLst>
              <a:ext uri="{FF2B5EF4-FFF2-40B4-BE49-F238E27FC236}">
                <a16:creationId xmlns:a16="http://schemas.microsoft.com/office/drawing/2014/main" id="{649F940F-F0A1-4559-831D-EA8A51F73327}"/>
              </a:ext>
            </a:extLst>
          </p:cNvPr>
          <p:cNvGraphicFramePr>
            <a:graphicFrameLocks noGrp="1"/>
          </p:cNvGraphicFramePr>
          <p:nvPr>
            <p:extLst>
              <p:ext uri="{D42A27DB-BD31-4B8C-83A1-F6EECF244321}">
                <p14:modId xmlns:p14="http://schemas.microsoft.com/office/powerpoint/2010/main" val="2128241594"/>
              </p:ext>
            </p:extLst>
          </p:nvPr>
        </p:nvGraphicFramePr>
        <p:xfrm>
          <a:off x="1015362" y="1637058"/>
          <a:ext cx="7109363" cy="1869383"/>
        </p:xfrm>
        <a:graphic>
          <a:graphicData uri="http://schemas.openxmlformats.org/drawingml/2006/table">
            <a:tbl>
              <a:tblPr firstRow="1" bandRow="1">
                <a:tableStyleId>{69012ECD-51FC-41F1-AA8D-1B2483CD663E}</a:tableStyleId>
              </a:tblPr>
              <a:tblGrid>
                <a:gridCol w="1517754">
                  <a:extLst>
                    <a:ext uri="{9D8B030D-6E8A-4147-A177-3AD203B41FA5}">
                      <a16:colId xmlns:a16="http://schemas.microsoft.com/office/drawing/2014/main" val="2935423046"/>
                    </a:ext>
                  </a:extLst>
                </a:gridCol>
                <a:gridCol w="1474467">
                  <a:extLst>
                    <a:ext uri="{9D8B030D-6E8A-4147-A177-3AD203B41FA5}">
                      <a16:colId xmlns:a16="http://schemas.microsoft.com/office/drawing/2014/main" val="3245564232"/>
                    </a:ext>
                  </a:extLst>
                </a:gridCol>
                <a:gridCol w="1523680">
                  <a:extLst>
                    <a:ext uri="{9D8B030D-6E8A-4147-A177-3AD203B41FA5}">
                      <a16:colId xmlns:a16="http://schemas.microsoft.com/office/drawing/2014/main" val="1226918955"/>
                    </a:ext>
                  </a:extLst>
                </a:gridCol>
                <a:gridCol w="1498661">
                  <a:extLst>
                    <a:ext uri="{9D8B030D-6E8A-4147-A177-3AD203B41FA5}">
                      <a16:colId xmlns:a16="http://schemas.microsoft.com/office/drawing/2014/main" val="2457168998"/>
                    </a:ext>
                  </a:extLst>
                </a:gridCol>
                <a:gridCol w="1094801">
                  <a:extLst>
                    <a:ext uri="{9D8B030D-6E8A-4147-A177-3AD203B41FA5}">
                      <a16:colId xmlns:a16="http://schemas.microsoft.com/office/drawing/2014/main" val="235833955"/>
                    </a:ext>
                  </a:extLst>
                </a:gridCol>
              </a:tblGrid>
              <a:tr h="389106">
                <a:tc>
                  <a:txBody>
                    <a:bodyPr/>
                    <a:lstStyle/>
                    <a:p>
                      <a:pPr>
                        <a:buNone/>
                      </a:pPr>
                      <a:r>
                        <a:rPr lang="en-US" sz="1500" dirty="0"/>
                        <a:t>Name</a:t>
                      </a:r>
                      <a:endParaRPr lang="en-US" sz="1500" b="1" dirty="0">
                        <a:latin typeface="Calibri"/>
                      </a:endParaRPr>
                    </a:p>
                  </a:txBody>
                  <a:tcPr marL="103694" marR="103694" marT="51846" marB="51846"/>
                </a:tc>
                <a:tc>
                  <a:txBody>
                    <a:bodyPr/>
                    <a:lstStyle/>
                    <a:p>
                      <a:pPr>
                        <a:buNone/>
                      </a:pPr>
                      <a:r>
                        <a:rPr lang="en-US" sz="1500" dirty="0"/>
                        <a:t>CPU Interfacing</a:t>
                      </a:r>
                      <a:endParaRPr lang="en-US" sz="1500" b="1" dirty="0">
                        <a:latin typeface="Calibri"/>
                      </a:endParaRPr>
                    </a:p>
                  </a:txBody>
                  <a:tcPr marL="103694" marR="103694" marT="51846" marB="51846"/>
                </a:tc>
                <a:tc>
                  <a:txBody>
                    <a:bodyPr/>
                    <a:lstStyle/>
                    <a:p>
                      <a:pPr>
                        <a:buNone/>
                      </a:pPr>
                      <a:r>
                        <a:rPr lang="en-US" sz="1500" dirty="0"/>
                        <a:t>MCU Interfacing</a:t>
                      </a:r>
                      <a:endParaRPr lang="en-US" sz="1500" b="1" dirty="0">
                        <a:latin typeface="Calibri"/>
                      </a:endParaRPr>
                    </a:p>
                  </a:txBody>
                  <a:tcPr marL="103694" marR="103694" marT="51846" marB="51846"/>
                </a:tc>
                <a:tc>
                  <a:txBody>
                    <a:bodyPr/>
                    <a:lstStyle/>
                    <a:p>
                      <a:pPr>
                        <a:buNone/>
                      </a:pPr>
                      <a:r>
                        <a:rPr lang="en-US" sz="1500" dirty="0"/>
                        <a:t>Communication</a:t>
                      </a:r>
                      <a:endParaRPr lang="en-US" sz="1500" b="1" dirty="0">
                        <a:latin typeface="Calibri"/>
                      </a:endParaRPr>
                    </a:p>
                  </a:txBody>
                  <a:tcPr marL="103694" marR="103694" marT="51846" marB="51846"/>
                </a:tc>
                <a:tc>
                  <a:txBody>
                    <a:bodyPr/>
                    <a:lstStyle/>
                    <a:p>
                      <a:pPr>
                        <a:buNone/>
                      </a:pPr>
                      <a:r>
                        <a:rPr lang="en-US" sz="1500"/>
                        <a:t>Algorithm </a:t>
                      </a:r>
                      <a:endParaRPr lang="en-US" sz="1500" b="1">
                        <a:latin typeface="Calibri"/>
                      </a:endParaRPr>
                    </a:p>
                  </a:txBody>
                  <a:tcPr marL="103694" marR="103694" marT="51846" marB="51846"/>
                </a:tc>
                <a:extLst>
                  <a:ext uri="{0D108BD9-81ED-4DB2-BD59-A6C34878D82A}">
                    <a16:rowId xmlns:a16="http://schemas.microsoft.com/office/drawing/2014/main" val="866389371"/>
                  </a:ext>
                </a:extLst>
              </a:tr>
              <a:tr h="384122">
                <a:tc>
                  <a:txBody>
                    <a:bodyPr/>
                    <a:lstStyle/>
                    <a:p>
                      <a:pPr lvl="0" algn="l">
                        <a:buNone/>
                      </a:pPr>
                      <a:r>
                        <a:rPr lang="en" sz="1700" u="none" strike="noStrike" noProof="0" dirty="0"/>
                        <a:t>Joshua</a:t>
                      </a:r>
                      <a:endParaRPr lang="en-US" sz="1500" b="1" dirty="0">
                        <a:latin typeface="Calibri"/>
                      </a:endParaRPr>
                    </a:p>
                  </a:txBody>
                  <a:tcPr marL="103694" marR="103694" marT="51846" marB="51846">
                    <a:lnR w="12700" cap="flat" cmpd="sng" algn="ctr">
                      <a:solidFill>
                        <a:srgbClr val="599ECB"/>
                      </a:solidFill>
                      <a:prstDash val="solid"/>
                      <a:round/>
                      <a:headEnd type="none" w="med" len="med"/>
                      <a:tailEnd type="none" w="med" len="med"/>
                    </a:ln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a:buNone/>
                      </a:pPr>
                      <a:r>
                        <a:rPr lang="en-US" sz="1500" dirty="0">
                          <a:effectLst>
                            <a:outerShdw blurRad="63500" sx="102000" sy="102000" algn="ctr" rotWithShape="0">
                              <a:prstClr val="black">
                                <a:alpha val="40000"/>
                              </a:prstClr>
                            </a:outerShdw>
                          </a:effectLst>
                        </a:rPr>
                        <a:t>P</a:t>
                      </a:r>
                      <a:endParaRPr lang="en-US" sz="1500" b="1" dirty="0">
                        <a:effectLst>
                          <a:outerShdw blurRad="63500" sx="102000" sy="102000" algn="ctr" rotWithShape="0">
                            <a:prstClr val="black">
                              <a:alpha val="40000"/>
                            </a:prstClr>
                          </a:outerShdw>
                        </a:effectLst>
                        <a:latin typeface="Calibri"/>
                      </a:endParaRPr>
                    </a:p>
                  </a:txBody>
                  <a:tcPr marL="103694" marR="103694" marT="51846" marB="51846">
                    <a:lnL w="12700" cap="flat" cmpd="sng" algn="ctr">
                      <a:solidFill>
                        <a:srgbClr val="599ECB"/>
                      </a:solidFill>
                      <a:prstDash val="solid"/>
                      <a:round/>
                      <a:headEnd type="none" w="med" len="med"/>
                      <a:tailEnd type="none" w="med" len="med"/>
                    </a:lnL>
                    <a:lnR w="12700" cap="flat" cmpd="sng" algn="ctr">
                      <a:solidFill>
                        <a:srgbClr val="599ECB"/>
                      </a:solidFill>
                      <a:prstDash val="solid"/>
                      <a:round/>
                      <a:headEnd type="none" w="med" len="med"/>
                      <a:tailEnd type="none" w="med" len="med"/>
                    </a:lnR>
                  </a:tcPr>
                </a:tc>
                <a:tc>
                  <a:txBody>
                    <a:bodyPr/>
                    <a:lstStyle/>
                    <a:p>
                      <a:pPr algn="ctr">
                        <a:buNone/>
                      </a:pPr>
                      <a:r>
                        <a:rPr lang="en-US" sz="1500" dirty="0">
                          <a:effectLst>
                            <a:outerShdw blurRad="63500" sx="102000" sy="102000" algn="ctr" rotWithShape="0">
                              <a:prstClr val="black">
                                <a:alpha val="40000"/>
                              </a:prstClr>
                            </a:outerShdw>
                          </a:effectLst>
                        </a:rPr>
                        <a:t>S</a:t>
                      </a:r>
                      <a:endParaRPr lang="en-US" sz="1500" b="1" dirty="0">
                        <a:effectLst>
                          <a:outerShdw blurRad="63500" sx="102000" sy="102000" algn="ctr" rotWithShape="0">
                            <a:prstClr val="black">
                              <a:alpha val="40000"/>
                            </a:prstClr>
                          </a:outerShdw>
                        </a:effectLst>
                        <a:latin typeface="Calibri"/>
                      </a:endParaRPr>
                    </a:p>
                  </a:txBody>
                  <a:tcPr marL="103694" marR="103694" marT="51846" marB="51846">
                    <a:lnL w="12700" cap="flat" cmpd="sng" algn="ctr">
                      <a:solidFill>
                        <a:srgbClr val="599ECB"/>
                      </a:solidFill>
                      <a:prstDash val="solid"/>
                      <a:round/>
                      <a:headEnd type="none" w="med" len="med"/>
                      <a:tailEnd type="none" w="med" len="med"/>
                    </a:lnL>
                    <a:lnR w="12700" cap="flat" cmpd="sng" algn="ctr">
                      <a:solidFill>
                        <a:srgbClr val="599ECB"/>
                      </a:solidFill>
                      <a:prstDash val="solid"/>
                      <a:round/>
                      <a:headEnd type="none" w="med" len="med"/>
                      <a:tailEnd type="none" w="med" len="med"/>
                    </a:lnR>
                  </a:tcPr>
                </a:tc>
                <a:tc>
                  <a:txBody>
                    <a:bodyPr/>
                    <a:lstStyle/>
                    <a:p>
                      <a:pPr>
                        <a:buNone/>
                      </a:pPr>
                      <a:endParaRPr lang="en-US" sz="1500" b="1" dirty="0">
                        <a:latin typeface="Calibri"/>
                      </a:endParaRPr>
                    </a:p>
                  </a:txBody>
                  <a:tcPr marL="103694" marR="103694" marT="51846" marB="51846">
                    <a:lnL w="12700" cap="flat" cmpd="sng" algn="ctr">
                      <a:solidFill>
                        <a:srgbClr val="599ECB"/>
                      </a:solidFill>
                      <a:prstDash val="solid"/>
                      <a:round/>
                      <a:headEnd type="none" w="med" len="med"/>
                      <a:tailEnd type="none" w="med" len="med"/>
                    </a:lnL>
                    <a:lnR w="12700" cap="flat" cmpd="sng" algn="ctr">
                      <a:solidFill>
                        <a:srgbClr val="599ECB"/>
                      </a:solidFill>
                      <a:prstDash val="solid"/>
                      <a:round/>
                      <a:headEnd type="none" w="med" len="med"/>
                      <a:tailEnd type="none" w="med" len="med"/>
                    </a:lnR>
                  </a:tcPr>
                </a:tc>
                <a:tc>
                  <a:txBody>
                    <a:bodyPr/>
                    <a:lstStyle/>
                    <a:p>
                      <a:pPr>
                        <a:buNone/>
                      </a:pPr>
                      <a:endParaRPr lang="en-US" sz="1500" b="1" dirty="0">
                        <a:latin typeface="Calibri"/>
                      </a:endParaRPr>
                    </a:p>
                  </a:txBody>
                  <a:tcPr marL="103694" marR="103694" marT="51846" marB="51846">
                    <a:lnL w="12700" cap="flat" cmpd="sng" algn="ctr">
                      <a:solidFill>
                        <a:srgbClr val="599ECB"/>
                      </a:solidFill>
                      <a:prstDash val="solid"/>
                      <a:round/>
                      <a:headEnd type="none" w="med" len="med"/>
                      <a:tailEnd type="none" w="med" len="med"/>
                    </a:lnL>
                  </a:tcPr>
                </a:tc>
                <a:extLst>
                  <a:ext uri="{0D108BD9-81ED-4DB2-BD59-A6C34878D82A}">
                    <a16:rowId xmlns:a16="http://schemas.microsoft.com/office/drawing/2014/main" val="2858916381"/>
                  </a:ext>
                </a:extLst>
              </a:tr>
              <a:tr h="365385">
                <a:tc>
                  <a:txBody>
                    <a:bodyPr/>
                    <a:lstStyle/>
                    <a:p>
                      <a:pPr lvl="0" algn="l">
                        <a:buNone/>
                      </a:pPr>
                      <a:r>
                        <a:rPr lang="en" sz="1700" u="none" strike="noStrike" noProof="0" dirty="0"/>
                        <a:t>Parameswari </a:t>
                      </a:r>
                      <a:endParaRPr lang="en-US" sz="1500" b="1" dirty="0">
                        <a:latin typeface="Calibri"/>
                      </a:endParaRPr>
                    </a:p>
                  </a:txBody>
                  <a:tcPr marL="103694" marR="103694" marT="51846" marB="51846">
                    <a:lnR w="12700" cap="flat" cmpd="sng" algn="ctr">
                      <a:solidFill>
                        <a:srgbClr val="599ECB"/>
                      </a:solidFill>
                      <a:prstDash val="solid"/>
                      <a:round/>
                      <a:headEnd type="none" w="med" len="med"/>
                      <a:tailEnd type="none" w="med" len="med"/>
                    </a:ln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lvl="0">
                        <a:buNone/>
                      </a:pPr>
                      <a:endParaRPr lang="en-US" sz="1500" b="1" dirty="0">
                        <a:latin typeface="Calibri"/>
                      </a:endParaRPr>
                    </a:p>
                  </a:txBody>
                  <a:tcPr marL="103694" marR="103694" marT="51846" marB="51846">
                    <a:lnL w="12700" cap="flat" cmpd="sng" algn="ctr">
                      <a:solidFill>
                        <a:srgbClr val="599ECB"/>
                      </a:solidFill>
                      <a:prstDash val="solid"/>
                      <a:round/>
                      <a:headEnd type="none" w="med" len="med"/>
                      <a:tailEnd type="none" w="med" len="med"/>
                    </a:lnL>
                    <a:lnR w="12700" cap="flat" cmpd="sng" algn="ctr">
                      <a:solidFill>
                        <a:srgbClr val="599ECB"/>
                      </a:solidFill>
                      <a:prstDash val="solid"/>
                      <a:round/>
                      <a:headEnd type="none" w="med" len="med"/>
                      <a:tailEnd type="none" w="med" len="med"/>
                    </a:lnR>
                  </a:tcPr>
                </a:tc>
                <a:tc>
                  <a:txBody>
                    <a:bodyPr/>
                    <a:lstStyle/>
                    <a:p>
                      <a:pPr lvl="0">
                        <a:buNone/>
                      </a:pPr>
                      <a:endParaRPr lang="en-US" sz="1500" b="1" dirty="0">
                        <a:latin typeface="Calibri"/>
                      </a:endParaRPr>
                    </a:p>
                  </a:txBody>
                  <a:tcPr marL="103694" marR="103694" marT="51846" marB="51846">
                    <a:lnL w="12700" cap="flat" cmpd="sng" algn="ctr">
                      <a:solidFill>
                        <a:srgbClr val="599ECB"/>
                      </a:solidFill>
                      <a:prstDash val="solid"/>
                      <a:round/>
                      <a:headEnd type="none" w="med" len="med"/>
                      <a:tailEnd type="none" w="med" len="med"/>
                    </a:lnL>
                    <a:lnR w="12700" cap="flat" cmpd="sng" algn="ctr">
                      <a:solidFill>
                        <a:srgbClr val="599ECB"/>
                      </a:solidFill>
                      <a:prstDash val="solid"/>
                      <a:round/>
                      <a:headEnd type="none" w="med" len="med"/>
                      <a:tailEnd type="none" w="med" len="med"/>
                    </a:lnR>
                  </a:tcPr>
                </a:tc>
                <a:tc>
                  <a:txBody>
                    <a:bodyPr/>
                    <a:lstStyle/>
                    <a:p>
                      <a:pPr lvl="0" algn="ctr">
                        <a:buNone/>
                      </a:pPr>
                      <a:r>
                        <a:rPr lang="en-US" sz="1500" dirty="0">
                          <a:effectLst>
                            <a:outerShdw blurRad="63500" sx="102000" sy="102000" algn="ctr" rotWithShape="0">
                              <a:prstClr val="black">
                                <a:alpha val="40000"/>
                              </a:prstClr>
                            </a:outerShdw>
                          </a:effectLst>
                        </a:rPr>
                        <a:t>P</a:t>
                      </a:r>
                      <a:endParaRPr lang="en-US" sz="1500" b="1" dirty="0">
                        <a:effectLst>
                          <a:outerShdw blurRad="63500" sx="102000" sy="102000" algn="ctr" rotWithShape="0">
                            <a:prstClr val="black">
                              <a:alpha val="40000"/>
                            </a:prstClr>
                          </a:outerShdw>
                        </a:effectLst>
                        <a:latin typeface="Calibri"/>
                      </a:endParaRPr>
                    </a:p>
                  </a:txBody>
                  <a:tcPr marL="103694" marR="103694" marT="51846" marB="51846">
                    <a:lnL w="12700" cap="flat" cmpd="sng" algn="ctr">
                      <a:solidFill>
                        <a:srgbClr val="599ECB"/>
                      </a:solidFill>
                      <a:prstDash val="solid"/>
                      <a:round/>
                      <a:headEnd type="none" w="med" len="med"/>
                      <a:tailEnd type="none" w="med" len="med"/>
                    </a:lnL>
                    <a:lnR w="12700" cap="flat" cmpd="sng" algn="ctr">
                      <a:solidFill>
                        <a:srgbClr val="599ECB"/>
                      </a:solidFill>
                      <a:prstDash val="solid"/>
                      <a:round/>
                      <a:headEnd type="none" w="med" len="med"/>
                      <a:tailEnd type="none" w="med" len="med"/>
                    </a:lnR>
                  </a:tcPr>
                </a:tc>
                <a:tc>
                  <a:txBody>
                    <a:bodyPr/>
                    <a:lstStyle/>
                    <a:p>
                      <a:pPr lvl="0" algn="ctr">
                        <a:buNone/>
                      </a:pPr>
                      <a:r>
                        <a:rPr lang="en-US" sz="1500" dirty="0">
                          <a:effectLst>
                            <a:outerShdw blurRad="63500" sx="102000" sy="102000" algn="ctr" rotWithShape="0">
                              <a:prstClr val="black">
                                <a:alpha val="40000"/>
                              </a:prstClr>
                            </a:outerShdw>
                          </a:effectLst>
                        </a:rPr>
                        <a:t>S</a:t>
                      </a:r>
                      <a:endParaRPr lang="en-US" sz="1500" b="1" dirty="0">
                        <a:effectLst>
                          <a:outerShdw blurRad="63500" sx="102000" sy="102000" algn="ctr" rotWithShape="0">
                            <a:prstClr val="black">
                              <a:alpha val="40000"/>
                            </a:prstClr>
                          </a:outerShdw>
                        </a:effectLst>
                        <a:latin typeface="Calibri"/>
                      </a:endParaRPr>
                    </a:p>
                  </a:txBody>
                  <a:tcPr marL="103694" marR="103694" marT="51846" marB="51846">
                    <a:lnL w="12700" cap="flat" cmpd="sng" algn="ctr">
                      <a:solidFill>
                        <a:srgbClr val="599ECB"/>
                      </a:solidFill>
                      <a:prstDash val="solid"/>
                      <a:round/>
                      <a:headEnd type="none" w="med" len="med"/>
                      <a:tailEnd type="none" w="med" len="med"/>
                    </a:lnL>
                  </a:tcPr>
                </a:tc>
                <a:extLst>
                  <a:ext uri="{0D108BD9-81ED-4DB2-BD59-A6C34878D82A}">
                    <a16:rowId xmlns:a16="http://schemas.microsoft.com/office/drawing/2014/main" val="895865712"/>
                  </a:ext>
                </a:extLst>
              </a:tr>
              <a:tr h="365385">
                <a:tc>
                  <a:txBody>
                    <a:bodyPr/>
                    <a:lstStyle/>
                    <a:p>
                      <a:pPr lvl="0" algn="l">
                        <a:buNone/>
                      </a:pPr>
                      <a:r>
                        <a:rPr lang="en" sz="1700" u="none" strike="noStrike" noProof="0" dirty="0"/>
                        <a:t>Roberto</a:t>
                      </a:r>
                      <a:endParaRPr lang="en-US" sz="1500" b="1" dirty="0">
                        <a:latin typeface="Calibri"/>
                      </a:endParaRPr>
                    </a:p>
                  </a:txBody>
                  <a:tcPr marL="103694" marR="103694" marT="51846" marB="51846">
                    <a:lnR w="12700" cap="flat" cmpd="sng" algn="ctr">
                      <a:solidFill>
                        <a:srgbClr val="599ECB"/>
                      </a:solidFill>
                      <a:prstDash val="solid"/>
                      <a:round/>
                      <a:headEnd type="none" w="med" len="med"/>
                      <a:tailEnd type="none" w="med" len="med"/>
                    </a:ln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a:buNone/>
                      </a:pPr>
                      <a:r>
                        <a:rPr lang="en-US" sz="1500" dirty="0">
                          <a:effectLst>
                            <a:outerShdw blurRad="63500" sx="102000" sy="102000" algn="ctr" rotWithShape="0">
                              <a:prstClr val="black">
                                <a:alpha val="40000"/>
                              </a:prstClr>
                            </a:outerShdw>
                          </a:effectLst>
                        </a:rPr>
                        <a:t>S</a:t>
                      </a:r>
                      <a:endParaRPr lang="en-US" sz="1500" b="1" dirty="0">
                        <a:effectLst>
                          <a:outerShdw blurRad="63500" sx="102000" sy="102000" algn="ctr" rotWithShape="0">
                            <a:prstClr val="black">
                              <a:alpha val="40000"/>
                            </a:prstClr>
                          </a:outerShdw>
                        </a:effectLst>
                        <a:latin typeface="Calibri"/>
                      </a:endParaRPr>
                    </a:p>
                  </a:txBody>
                  <a:tcPr marL="103694" marR="103694" marT="51846" marB="51846">
                    <a:lnL w="12700" cap="flat" cmpd="sng" algn="ctr">
                      <a:solidFill>
                        <a:srgbClr val="599ECB"/>
                      </a:solidFill>
                      <a:prstDash val="solid"/>
                      <a:round/>
                      <a:headEnd type="none" w="med" len="med"/>
                      <a:tailEnd type="none" w="med" len="med"/>
                    </a:lnL>
                    <a:lnR w="12700" cap="flat" cmpd="sng" algn="ctr">
                      <a:solidFill>
                        <a:srgbClr val="599ECB"/>
                      </a:solidFill>
                      <a:prstDash val="solid"/>
                      <a:round/>
                      <a:headEnd type="none" w="med" len="med"/>
                      <a:tailEnd type="none" w="med" len="med"/>
                    </a:lnR>
                  </a:tcPr>
                </a:tc>
                <a:tc>
                  <a:txBody>
                    <a:bodyPr/>
                    <a:lstStyle/>
                    <a:p>
                      <a:pPr algn="ctr">
                        <a:buNone/>
                      </a:pPr>
                      <a:r>
                        <a:rPr lang="en-US" sz="1500" dirty="0">
                          <a:effectLst>
                            <a:outerShdw blurRad="63500" sx="102000" sy="102000" algn="ctr" rotWithShape="0">
                              <a:prstClr val="black">
                                <a:alpha val="40000"/>
                              </a:prstClr>
                            </a:outerShdw>
                          </a:effectLst>
                        </a:rPr>
                        <a:t>P</a:t>
                      </a:r>
                      <a:endParaRPr lang="en-US" sz="1500" b="1" dirty="0">
                        <a:effectLst>
                          <a:outerShdw blurRad="63500" sx="102000" sy="102000" algn="ctr" rotWithShape="0">
                            <a:prstClr val="black">
                              <a:alpha val="40000"/>
                            </a:prstClr>
                          </a:outerShdw>
                        </a:effectLst>
                        <a:latin typeface="Calibri"/>
                      </a:endParaRPr>
                    </a:p>
                  </a:txBody>
                  <a:tcPr marL="103694" marR="103694" marT="51846" marB="51846">
                    <a:lnL w="12700" cap="flat" cmpd="sng" algn="ctr">
                      <a:solidFill>
                        <a:srgbClr val="599ECB"/>
                      </a:solidFill>
                      <a:prstDash val="solid"/>
                      <a:round/>
                      <a:headEnd type="none" w="med" len="med"/>
                      <a:tailEnd type="none" w="med" len="med"/>
                    </a:lnL>
                    <a:lnR w="12700" cap="flat" cmpd="sng" algn="ctr">
                      <a:solidFill>
                        <a:srgbClr val="599ECB"/>
                      </a:solidFill>
                      <a:prstDash val="solid"/>
                      <a:round/>
                      <a:headEnd type="none" w="med" len="med"/>
                      <a:tailEnd type="none" w="med" len="med"/>
                    </a:lnR>
                  </a:tcPr>
                </a:tc>
                <a:tc>
                  <a:txBody>
                    <a:bodyPr/>
                    <a:lstStyle/>
                    <a:p>
                      <a:pPr>
                        <a:buNone/>
                      </a:pPr>
                      <a:endParaRPr lang="en-US" sz="1500" b="1" dirty="0">
                        <a:latin typeface="Calibri"/>
                      </a:endParaRPr>
                    </a:p>
                  </a:txBody>
                  <a:tcPr marL="103694" marR="103694" marT="51846" marB="51846">
                    <a:lnL w="12700" cap="flat" cmpd="sng" algn="ctr">
                      <a:solidFill>
                        <a:srgbClr val="599ECB"/>
                      </a:solidFill>
                      <a:prstDash val="solid"/>
                      <a:round/>
                      <a:headEnd type="none" w="med" len="med"/>
                      <a:tailEnd type="none" w="med" len="med"/>
                    </a:lnL>
                    <a:lnR w="12700" cap="flat" cmpd="sng" algn="ctr">
                      <a:solidFill>
                        <a:srgbClr val="599ECB"/>
                      </a:solidFill>
                      <a:prstDash val="solid"/>
                      <a:round/>
                      <a:headEnd type="none" w="med" len="med"/>
                      <a:tailEnd type="none" w="med" len="med"/>
                    </a:lnR>
                  </a:tcPr>
                </a:tc>
                <a:tc>
                  <a:txBody>
                    <a:bodyPr/>
                    <a:lstStyle/>
                    <a:p>
                      <a:pPr>
                        <a:buNone/>
                      </a:pPr>
                      <a:endParaRPr lang="en-US" sz="1500" b="1" dirty="0">
                        <a:latin typeface="Calibri"/>
                      </a:endParaRPr>
                    </a:p>
                  </a:txBody>
                  <a:tcPr marL="103694" marR="103694" marT="51846" marB="51846">
                    <a:lnL w="12700" cap="flat" cmpd="sng" algn="ctr">
                      <a:solidFill>
                        <a:srgbClr val="599ECB"/>
                      </a:solidFill>
                      <a:prstDash val="solid"/>
                      <a:round/>
                      <a:headEnd type="none" w="med" len="med"/>
                      <a:tailEnd type="none" w="med" len="med"/>
                    </a:lnL>
                  </a:tcPr>
                </a:tc>
                <a:extLst>
                  <a:ext uri="{0D108BD9-81ED-4DB2-BD59-A6C34878D82A}">
                    <a16:rowId xmlns:a16="http://schemas.microsoft.com/office/drawing/2014/main" val="2352119349"/>
                  </a:ext>
                </a:extLst>
              </a:tr>
              <a:tr h="365385">
                <a:tc>
                  <a:txBody>
                    <a:bodyPr/>
                    <a:lstStyle/>
                    <a:p>
                      <a:pPr lvl="0" algn="l">
                        <a:buNone/>
                      </a:pPr>
                      <a:r>
                        <a:rPr lang="en" sz="1700" u="none" strike="noStrike" noProof="0" dirty="0"/>
                        <a:t>Stuart</a:t>
                      </a:r>
                      <a:endParaRPr lang="en-US" sz="1500" b="1" dirty="0">
                        <a:latin typeface="Calibri"/>
                      </a:endParaRPr>
                    </a:p>
                  </a:txBody>
                  <a:tcPr marL="103694" marR="103694" marT="51846" marB="51846">
                    <a:lnR w="12700" cap="flat" cmpd="sng" algn="ctr">
                      <a:solidFill>
                        <a:srgbClr val="599ECB"/>
                      </a:solidFill>
                      <a:prstDash val="solid"/>
                      <a:round/>
                      <a:headEnd type="none" w="med" len="med"/>
                      <a:tailEnd type="none" w="med" len="med"/>
                    </a:ln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buNone/>
                      </a:pPr>
                      <a:endParaRPr lang="en-US" sz="1500" b="1">
                        <a:latin typeface="Calibri"/>
                      </a:endParaRPr>
                    </a:p>
                  </a:txBody>
                  <a:tcPr marL="103694" marR="103694" marT="51846" marB="51846">
                    <a:lnL w="12700" cap="flat" cmpd="sng" algn="ctr">
                      <a:solidFill>
                        <a:srgbClr val="599ECB"/>
                      </a:solidFill>
                      <a:prstDash val="solid"/>
                      <a:round/>
                      <a:headEnd type="none" w="med" len="med"/>
                      <a:tailEnd type="none" w="med" len="med"/>
                    </a:lnL>
                    <a:lnR w="12700" cap="flat" cmpd="sng" algn="ctr">
                      <a:solidFill>
                        <a:srgbClr val="599ECB"/>
                      </a:solidFill>
                      <a:prstDash val="solid"/>
                      <a:round/>
                      <a:headEnd type="none" w="med" len="med"/>
                      <a:tailEnd type="none" w="med" len="med"/>
                    </a:lnR>
                  </a:tcPr>
                </a:tc>
                <a:tc>
                  <a:txBody>
                    <a:bodyPr/>
                    <a:lstStyle/>
                    <a:p>
                      <a:pPr>
                        <a:buNone/>
                      </a:pPr>
                      <a:endParaRPr lang="en-US" sz="1500" b="1" dirty="0">
                        <a:latin typeface="Calibri"/>
                      </a:endParaRPr>
                    </a:p>
                  </a:txBody>
                  <a:tcPr marL="103694" marR="103694" marT="51846" marB="51846">
                    <a:lnL w="12700" cap="flat" cmpd="sng" algn="ctr">
                      <a:solidFill>
                        <a:srgbClr val="599ECB"/>
                      </a:solidFill>
                      <a:prstDash val="solid"/>
                      <a:round/>
                      <a:headEnd type="none" w="med" len="med"/>
                      <a:tailEnd type="none" w="med" len="med"/>
                    </a:lnL>
                    <a:lnR w="12700" cap="flat" cmpd="sng" algn="ctr">
                      <a:solidFill>
                        <a:srgbClr val="599ECB"/>
                      </a:solidFill>
                      <a:prstDash val="solid"/>
                      <a:round/>
                      <a:headEnd type="none" w="med" len="med"/>
                      <a:tailEnd type="none" w="med" len="med"/>
                    </a:lnR>
                  </a:tcPr>
                </a:tc>
                <a:tc>
                  <a:txBody>
                    <a:bodyPr/>
                    <a:lstStyle/>
                    <a:p>
                      <a:pPr algn="ctr">
                        <a:buNone/>
                      </a:pPr>
                      <a:r>
                        <a:rPr lang="en-US" sz="1500" dirty="0">
                          <a:effectLst>
                            <a:outerShdw blurRad="63500" sx="102000" sy="102000" algn="ctr" rotWithShape="0">
                              <a:prstClr val="black">
                                <a:alpha val="40000"/>
                              </a:prstClr>
                            </a:outerShdw>
                          </a:effectLst>
                        </a:rPr>
                        <a:t>S</a:t>
                      </a:r>
                      <a:endParaRPr lang="en-US" sz="1500" b="1" dirty="0">
                        <a:effectLst>
                          <a:outerShdw blurRad="63500" sx="102000" sy="102000" algn="ctr" rotWithShape="0">
                            <a:prstClr val="black">
                              <a:alpha val="40000"/>
                            </a:prstClr>
                          </a:outerShdw>
                        </a:effectLst>
                        <a:latin typeface="Calibri"/>
                      </a:endParaRPr>
                    </a:p>
                  </a:txBody>
                  <a:tcPr marL="103694" marR="103694" marT="51846" marB="51846">
                    <a:lnL w="12700" cap="flat" cmpd="sng" algn="ctr">
                      <a:solidFill>
                        <a:srgbClr val="599ECB"/>
                      </a:solidFill>
                      <a:prstDash val="solid"/>
                      <a:round/>
                      <a:headEnd type="none" w="med" len="med"/>
                      <a:tailEnd type="none" w="med" len="med"/>
                    </a:lnL>
                    <a:lnR w="12700" cap="flat" cmpd="sng" algn="ctr">
                      <a:solidFill>
                        <a:srgbClr val="599ECB"/>
                      </a:solidFill>
                      <a:prstDash val="solid"/>
                      <a:round/>
                      <a:headEnd type="none" w="med" len="med"/>
                      <a:tailEnd type="none" w="med" len="med"/>
                    </a:lnR>
                  </a:tcPr>
                </a:tc>
                <a:tc>
                  <a:txBody>
                    <a:bodyPr/>
                    <a:lstStyle/>
                    <a:p>
                      <a:pPr algn="ctr">
                        <a:buNone/>
                      </a:pPr>
                      <a:r>
                        <a:rPr lang="en-US" sz="1500" dirty="0">
                          <a:effectLst>
                            <a:outerShdw blurRad="63500" sx="102000" sy="102000" algn="ctr" rotWithShape="0">
                              <a:prstClr val="black">
                                <a:alpha val="40000"/>
                              </a:prstClr>
                            </a:outerShdw>
                          </a:effectLst>
                        </a:rPr>
                        <a:t>    P</a:t>
                      </a:r>
                      <a:endParaRPr lang="en-US" dirty="0">
                        <a:effectLst>
                          <a:outerShdw blurRad="63500" sx="102000" sy="102000" algn="ctr" rotWithShape="0">
                            <a:prstClr val="black">
                              <a:alpha val="40000"/>
                            </a:prstClr>
                          </a:outerShdw>
                        </a:effectLst>
                      </a:endParaRPr>
                    </a:p>
                  </a:txBody>
                  <a:tcPr marL="103694" marR="103694" marT="51846" marB="51846">
                    <a:lnL w="12700" cap="flat" cmpd="sng" algn="ctr">
                      <a:solidFill>
                        <a:srgbClr val="599ECB"/>
                      </a:solidFill>
                      <a:prstDash val="solid"/>
                      <a:round/>
                      <a:headEnd type="none" w="med" len="med"/>
                      <a:tailEnd type="none" w="med" len="med"/>
                    </a:lnL>
                  </a:tcPr>
                </a:tc>
                <a:extLst>
                  <a:ext uri="{0D108BD9-81ED-4DB2-BD59-A6C34878D82A}">
                    <a16:rowId xmlns:a16="http://schemas.microsoft.com/office/drawing/2014/main" val="3297638003"/>
                  </a:ext>
                </a:extLst>
              </a:tr>
            </a:tbl>
          </a:graphicData>
        </a:graphic>
      </p:graphicFrame>
      <p:graphicFrame>
        <p:nvGraphicFramePr>
          <p:cNvPr id="4" name="Table 3">
            <a:extLst>
              <a:ext uri="{FF2B5EF4-FFF2-40B4-BE49-F238E27FC236}">
                <a16:creationId xmlns:a16="http://schemas.microsoft.com/office/drawing/2014/main" id="{203E68B5-6A9F-4D4D-B322-D3529E742BDD}"/>
              </a:ext>
            </a:extLst>
          </p:cNvPr>
          <p:cNvGraphicFramePr>
            <a:graphicFrameLocks noGrp="1"/>
          </p:cNvGraphicFramePr>
          <p:nvPr>
            <p:extLst>
              <p:ext uri="{D42A27DB-BD31-4B8C-83A1-F6EECF244321}">
                <p14:modId xmlns:p14="http://schemas.microsoft.com/office/powerpoint/2010/main" val="3466888504"/>
              </p:ext>
            </p:extLst>
          </p:nvPr>
        </p:nvGraphicFramePr>
        <p:xfrm>
          <a:off x="1015362" y="3691212"/>
          <a:ext cx="1278573" cy="741680"/>
        </p:xfrm>
        <a:graphic>
          <a:graphicData uri="http://schemas.openxmlformats.org/drawingml/2006/table">
            <a:tbl>
              <a:tblPr firstRow="1" bandRow="1">
                <a:effectLst>
                  <a:outerShdw blurRad="63500" sx="102000" sy="102000" algn="ctr" rotWithShape="0">
                    <a:prstClr val="black">
                      <a:alpha val="40000"/>
                    </a:prstClr>
                  </a:outerShdw>
                </a:effectLst>
                <a:tableStyleId>{9D7B26C5-4107-4FEC-AEDC-1716B250A1EF}</a:tableStyleId>
              </a:tblPr>
              <a:tblGrid>
                <a:gridCol w="962343">
                  <a:extLst>
                    <a:ext uri="{9D8B030D-6E8A-4147-A177-3AD203B41FA5}">
                      <a16:colId xmlns:a16="http://schemas.microsoft.com/office/drawing/2014/main" val="2995925818"/>
                    </a:ext>
                  </a:extLst>
                </a:gridCol>
                <a:gridCol w="316230">
                  <a:extLst>
                    <a:ext uri="{9D8B030D-6E8A-4147-A177-3AD203B41FA5}">
                      <a16:colId xmlns:a16="http://schemas.microsoft.com/office/drawing/2014/main" val="1216332375"/>
                    </a:ext>
                  </a:extLst>
                </a:gridCol>
              </a:tblGrid>
              <a:tr h="370840">
                <a:tc>
                  <a:txBody>
                    <a:bodyPr/>
                    <a:lstStyle/>
                    <a:p>
                      <a:r>
                        <a:rPr lang="en-US" b="0" dirty="0"/>
                        <a:t>Primary</a:t>
                      </a:r>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b="0" dirty="0">
                          <a:solidFill>
                            <a:schemeClr val="tx1"/>
                          </a:solidFill>
                          <a:effectLst>
                            <a:outerShdw blurRad="63500" sx="102000" sy="102000" algn="ctr" rotWithShape="0">
                              <a:prstClr val="black">
                                <a:alpha val="40000"/>
                              </a:prstClr>
                            </a:outerShdw>
                          </a:effectLst>
                        </a:rPr>
                        <a:t>P</a:t>
                      </a:r>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76853328"/>
                  </a:ext>
                </a:extLst>
              </a:tr>
              <a:tr h="370840">
                <a:tc>
                  <a:txBody>
                    <a:bodyPr/>
                    <a:lstStyle/>
                    <a:p>
                      <a:r>
                        <a:rPr lang="en-US" dirty="0"/>
                        <a:t>Secondary</a:t>
                      </a:r>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dirty="0">
                          <a:solidFill>
                            <a:schemeClr val="tx1"/>
                          </a:solidFill>
                          <a:effectLst>
                            <a:outerShdw blurRad="63500" sx="102000" sy="102000" algn="ctr" rotWithShape="0">
                              <a:prstClr val="black">
                                <a:alpha val="40000"/>
                              </a:prstClr>
                            </a:outerShdw>
                          </a:effectLst>
                        </a:rPr>
                        <a:t>S</a:t>
                      </a:r>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04897290"/>
                  </a:ext>
                </a:extLst>
              </a:tr>
            </a:tbl>
          </a:graphicData>
        </a:graphic>
      </p:graphicFrame>
    </p:spTree>
    <p:extLst>
      <p:ext uri="{BB962C8B-B14F-4D97-AF65-F5344CB8AC3E}">
        <p14:creationId xmlns:p14="http://schemas.microsoft.com/office/powerpoint/2010/main" val="772606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0"/>
            <a:ext cx="9144002"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useBgFill="1">
        <p:nvSpPr>
          <p:cNvPr id="13" name="Rectangle 12">
            <a:extLst>
              <a:ext uri="{FF2B5EF4-FFF2-40B4-BE49-F238E27FC236}">
                <a16:creationId xmlns:a16="http://schemas.microsoft.com/office/drawing/2014/main" id="{48EC41B9-2D25-48A6-BC40-DA8F79F3E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6BE94C4-A7FC-4F02-B92B-6C40D705A9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45686"/>
          <a:stretch/>
        </p:blipFill>
        <p:spPr>
          <a:xfrm>
            <a:off x="-1955" y="2349873"/>
            <a:ext cx="9143999" cy="2793626"/>
          </a:xfrm>
          <a:prstGeom prst="rect">
            <a:avLst/>
          </a:prstGeom>
        </p:spPr>
      </p:pic>
      <p:pic>
        <p:nvPicPr>
          <p:cNvPr id="22" name="Picture 16">
            <a:extLst>
              <a:ext uri="{FF2B5EF4-FFF2-40B4-BE49-F238E27FC236}">
                <a16:creationId xmlns:a16="http://schemas.microsoft.com/office/drawing/2014/main" id="{F8F21547-A433-450A-B2A3-930DCFAB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71324"/>
          <a:stretch/>
        </p:blipFill>
        <p:spPr>
          <a:xfrm>
            <a:off x="0" y="0"/>
            <a:ext cx="2622176" cy="5143500"/>
          </a:xfrm>
          <a:prstGeom prst="rect">
            <a:avLst/>
          </a:prstGeom>
        </p:spPr>
      </p:pic>
      <p:sp>
        <p:nvSpPr>
          <p:cNvPr id="2" name="Title 1">
            <a:extLst>
              <a:ext uri="{FF2B5EF4-FFF2-40B4-BE49-F238E27FC236}">
                <a16:creationId xmlns:a16="http://schemas.microsoft.com/office/drawing/2014/main" id="{0892153F-56A5-4473-91C4-421D71CDD306}"/>
              </a:ext>
            </a:extLst>
          </p:cNvPr>
          <p:cNvSpPr>
            <a:spLocks noGrp="1"/>
          </p:cNvSpPr>
          <p:nvPr>
            <p:ph type="title"/>
          </p:nvPr>
        </p:nvSpPr>
        <p:spPr>
          <a:xfrm>
            <a:off x="495742" y="0"/>
            <a:ext cx="8187274" cy="853165"/>
          </a:xfrm>
        </p:spPr>
        <p:txBody>
          <a:bodyPr spcFirstLastPara="1" vert="horz" lIns="91440" tIns="45720" rIns="91440" bIns="45720" rtlCol="0" anchor="b" anchorCtr="0">
            <a:normAutofit/>
          </a:bodyPr>
          <a:lstStyle/>
          <a:p>
            <a:pPr defTabSz="914400">
              <a:spcBef>
                <a:spcPct val="0"/>
              </a:spcBef>
            </a:pPr>
            <a:r>
              <a:rPr lang="en-US" sz="4800" b="1"/>
              <a:t>Budget</a:t>
            </a:r>
            <a:endParaRPr lang="en-US" sz="4800"/>
          </a:p>
        </p:txBody>
      </p:sp>
      <p:graphicFrame>
        <p:nvGraphicFramePr>
          <p:cNvPr id="4" name="Table 4">
            <a:extLst>
              <a:ext uri="{FF2B5EF4-FFF2-40B4-BE49-F238E27FC236}">
                <a16:creationId xmlns:a16="http://schemas.microsoft.com/office/drawing/2014/main" id="{A6E65E0E-CA2E-4443-B42C-3CC0147B8AAA}"/>
              </a:ext>
            </a:extLst>
          </p:cNvPr>
          <p:cNvGraphicFramePr>
            <a:graphicFrameLocks noGrp="1"/>
          </p:cNvGraphicFramePr>
          <p:nvPr>
            <p:extLst>
              <p:ext uri="{D42A27DB-BD31-4B8C-83A1-F6EECF244321}">
                <p14:modId xmlns:p14="http://schemas.microsoft.com/office/powerpoint/2010/main" val="1176854284"/>
              </p:ext>
            </p:extLst>
          </p:nvPr>
        </p:nvGraphicFramePr>
        <p:xfrm>
          <a:off x="2493047" y="1117875"/>
          <a:ext cx="4192664" cy="2737769"/>
        </p:xfrm>
        <a:graphic>
          <a:graphicData uri="http://schemas.openxmlformats.org/drawingml/2006/table">
            <a:tbl>
              <a:tblPr firstRow="1" bandRow="1">
                <a:tableStyleId>{69012ECD-51FC-41F1-AA8D-1B2483CD663E}</a:tableStyleId>
              </a:tblPr>
              <a:tblGrid>
                <a:gridCol w="1599268">
                  <a:extLst>
                    <a:ext uri="{9D8B030D-6E8A-4147-A177-3AD203B41FA5}">
                      <a16:colId xmlns:a16="http://schemas.microsoft.com/office/drawing/2014/main" val="1825913168"/>
                    </a:ext>
                  </a:extLst>
                </a:gridCol>
                <a:gridCol w="1212360">
                  <a:extLst>
                    <a:ext uri="{9D8B030D-6E8A-4147-A177-3AD203B41FA5}">
                      <a16:colId xmlns:a16="http://schemas.microsoft.com/office/drawing/2014/main" val="2868434309"/>
                    </a:ext>
                  </a:extLst>
                </a:gridCol>
                <a:gridCol w="1381036">
                  <a:extLst>
                    <a:ext uri="{9D8B030D-6E8A-4147-A177-3AD203B41FA5}">
                      <a16:colId xmlns:a16="http://schemas.microsoft.com/office/drawing/2014/main" val="697995275"/>
                    </a:ext>
                  </a:extLst>
                </a:gridCol>
              </a:tblGrid>
              <a:tr h="273777">
                <a:tc>
                  <a:txBody>
                    <a:bodyPr/>
                    <a:lstStyle/>
                    <a:p>
                      <a:pPr>
                        <a:buNone/>
                      </a:pPr>
                      <a:r>
                        <a:rPr lang="en-US" sz="1100" dirty="0"/>
                        <a:t>Component</a:t>
                      </a:r>
                      <a:endParaRPr lang="en-US" sz="1100" b="1" dirty="0"/>
                    </a:p>
                  </a:txBody>
                  <a:tcPr marL="75008" marR="75008" marT="37504" marB="37504"/>
                </a:tc>
                <a:tc>
                  <a:txBody>
                    <a:bodyPr/>
                    <a:lstStyle/>
                    <a:p>
                      <a:pPr>
                        <a:buNone/>
                      </a:pPr>
                      <a:r>
                        <a:rPr lang="en-US" sz="1100" dirty="0"/>
                        <a:t>Cost</a:t>
                      </a:r>
                      <a:endParaRPr lang="en-US" sz="1100" b="1" dirty="0"/>
                    </a:p>
                  </a:txBody>
                  <a:tcPr marL="75008" marR="75008" marT="37504" marB="37504"/>
                </a:tc>
                <a:tc>
                  <a:txBody>
                    <a:bodyPr/>
                    <a:lstStyle/>
                    <a:p>
                      <a:pPr>
                        <a:buNone/>
                      </a:pPr>
                      <a:r>
                        <a:rPr lang="en-US" sz="1100" dirty="0"/>
                        <a:t>Vendor</a:t>
                      </a:r>
                      <a:endParaRPr lang="en-US" sz="1100" b="1" dirty="0"/>
                    </a:p>
                  </a:txBody>
                  <a:tcPr marL="75008" marR="75008" marT="37504" marB="37504"/>
                </a:tc>
                <a:extLst>
                  <a:ext uri="{0D108BD9-81ED-4DB2-BD59-A6C34878D82A}">
                    <a16:rowId xmlns:a16="http://schemas.microsoft.com/office/drawing/2014/main" val="3564092648"/>
                  </a:ext>
                </a:extLst>
              </a:tr>
              <a:tr h="273777">
                <a:tc>
                  <a:txBody>
                    <a:bodyPr/>
                    <a:lstStyle/>
                    <a:p>
                      <a:pPr>
                        <a:buNone/>
                      </a:pPr>
                      <a:r>
                        <a:rPr lang="en-US" sz="1100" dirty="0"/>
                        <a:t>LIDAR</a:t>
                      </a:r>
                      <a:endParaRPr lang="en-US" sz="1100" b="1" dirty="0"/>
                    </a:p>
                  </a:txBody>
                  <a:tcPr marL="75008" marR="75008" marT="37504" marB="37504">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7200000" scaled="0"/>
                      <a:tileRect/>
                    </a:gradFill>
                  </a:tcPr>
                </a:tc>
                <a:tc>
                  <a:txBody>
                    <a:bodyPr/>
                    <a:lstStyle/>
                    <a:p>
                      <a:pPr>
                        <a:buNone/>
                      </a:pPr>
                      <a:r>
                        <a:rPr lang="en-US" sz="1100" dirty="0"/>
                        <a:t>$149.99</a:t>
                      </a:r>
                      <a:endParaRPr lang="en-US" sz="1100" b="1" dirty="0"/>
                    </a:p>
                  </a:txBody>
                  <a:tcPr marL="75008" marR="75008" marT="37504" marB="37504"/>
                </a:tc>
                <a:tc>
                  <a:txBody>
                    <a:bodyPr/>
                    <a:lstStyle/>
                    <a:p>
                      <a:pPr>
                        <a:buNone/>
                      </a:pPr>
                      <a:r>
                        <a:rPr lang="en-US" sz="1100" err="1"/>
                        <a:t>RobotShop</a:t>
                      </a:r>
                      <a:endParaRPr lang="en-US" sz="1100" b="1"/>
                    </a:p>
                  </a:txBody>
                  <a:tcPr marL="75008" marR="75008" marT="37504" marB="37504"/>
                </a:tc>
                <a:extLst>
                  <a:ext uri="{0D108BD9-81ED-4DB2-BD59-A6C34878D82A}">
                    <a16:rowId xmlns:a16="http://schemas.microsoft.com/office/drawing/2014/main" val="3858800142"/>
                  </a:ext>
                </a:extLst>
              </a:tr>
              <a:tr h="273777">
                <a:tc>
                  <a:txBody>
                    <a:bodyPr/>
                    <a:lstStyle/>
                    <a:p>
                      <a:pPr>
                        <a:buNone/>
                      </a:pPr>
                      <a:r>
                        <a:rPr lang="en-US" sz="1100" dirty="0"/>
                        <a:t>Ultrasonic Range Finder</a:t>
                      </a:r>
                      <a:endParaRPr lang="en-US" sz="1100" b="1" dirty="0"/>
                    </a:p>
                  </a:txBody>
                  <a:tcPr marL="75008" marR="75008" marT="37504" marB="37504">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buNone/>
                      </a:pPr>
                      <a:r>
                        <a:rPr lang="en-US" sz="1100" dirty="0"/>
                        <a:t>$16.00</a:t>
                      </a:r>
                      <a:endParaRPr lang="en-US" sz="1100" b="1" dirty="0"/>
                    </a:p>
                  </a:txBody>
                  <a:tcPr marL="75008" marR="75008" marT="37504" marB="37504"/>
                </a:tc>
                <a:tc>
                  <a:txBody>
                    <a:bodyPr/>
                    <a:lstStyle/>
                    <a:p>
                      <a:pPr>
                        <a:buNone/>
                      </a:pPr>
                      <a:r>
                        <a:rPr lang="en-US" sz="1100" dirty="0" err="1"/>
                        <a:t>RobotoShop</a:t>
                      </a:r>
                      <a:endParaRPr lang="en-US" sz="1100" b="1" dirty="0" err="1"/>
                    </a:p>
                  </a:txBody>
                  <a:tcPr marL="75008" marR="75008" marT="37504" marB="37504"/>
                </a:tc>
                <a:extLst>
                  <a:ext uri="{0D108BD9-81ED-4DB2-BD59-A6C34878D82A}">
                    <a16:rowId xmlns:a16="http://schemas.microsoft.com/office/drawing/2014/main" val="2023105800"/>
                  </a:ext>
                </a:extLst>
              </a:tr>
              <a:tr h="273777">
                <a:tc>
                  <a:txBody>
                    <a:bodyPr/>
                    <a:lstStyle/>
                    <a:p>
                      <a:pPr>
                        <a:buNone/>
                      </a:pPr>
                      <a:r>
                        <a:rPr lang="en-US" sz="1100" dirty="0"/>
                        <a:t>Battery</a:t>
                      </a:r>
                      <a:endParaRPr lang="en-US" sz="1100" b="1" dirty="0"/>
                    </a:p>
                  </a:txBody>
                  <a:tcPr marL="75008" marR="75008" marT="37504" marB="37504">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buNone/>
                      </a:pPr>
                      <a:r>
                        <a:rPr lang="en-US" sz="1100" dirty="0"/>
                        <a:t>$10.99</a:t>
                      </a:r>
                      <a:endParaRPr lang="en-US" sz="1100" b="1" dirty="0"/>
                    </a:p>
                  </a:txBody>
                  <a:tcPr marL="75008" marR="75008" marT="37504" marB="37504"/>
                </a:tc>
                <a:tc>
                  <a:txBody>
                    <a:bodyPr/>
                    <a:lstStyle/>
                    <a:p>
                      <a:pPr>
                        <a:buNone/>
                      </a:pPr>
                      <a:r>
                        <a:rPr lang="en-US" sz="1100" dirty="0"/>
                        <a:t>Amazon</a:t>
                      </a:r>
                      <a:endParaRPr lang="en-US" sz="1100" b="1" dirty="0"/>
                    </a:p>
                  </a:txBody>
                  <a:tcPr marL="75008" marR="75008" marT="37504" marB="37504"/>
                </a:tc>
                <a:extLst>
                  <a:ext uri="{0D108BD9-81ED-4DB2-BD59-A6C34878D82A}">
                    <a16:rowId xmlns:a16="http://schemas.microsoft.com/office/drawing/2014/main" val="2361627150"/>
                  </a:ext>
                </a:extLst>
              </a:tr>
              <a:tr h="273777">
                <a:tc>
                  <a:txBody>
                    <a:bodyPr/>
                    <a:lstStyle/>
                    <a:p>
                      <a:pPr>
                        <a:buNone/>
                      </a:pPr>
                      <a:r>
                        <a:rPr lang="en-US" sz="1100" dirty="0"/>
                        <a:t>Raspberry Pi</a:t>
                      </a:r>
                      <a:endParaRPr lang="en-US" sz="1100" b="1" dirty="0"/>
                    </a:p>
                  </a:txBody>
                  <a:tcPr marL="75008" marR="75008" marT="37504" marB="37504">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7200000" scaled="0"/>
                      <a:tileRect/>
                    </a:gradFill>
                  </a:tcPr>
                </a:tc>
                <a:tc>
                  <a:txBody>
                    <a:bodyPr/>
                    <a:lstStyle/>
                    <a:p>
                      <a:pPr>
                        <a:buNone/>
                      </a:pPr>
                      <a:r>
                        <a:rPr lang="en-US" sz="1100" dirty="0"/>
                        <a:t>$36.98</a:t>
                      </a:r>
                      <a:endParaRPr lang="en-US" sz="1100" b="1" dirty="0"/>
                    </a:p>
                  </a:txBody>
                  <a:tcPr marL="75008" marR="75008" marT="37504" marB="37504"/>
                </a:tc>
                <a:tc>
                  <a:txBody>
                    <a:bodyPr/>
                    <a:lstStyle/>
                    <a:p>
                      <a:pPr>
                        <a:buNone/>
                      </a:pPr>
                      <a:r>
                        <a:rPr lang="en-US" sz="1100" dirty="0"/>
                        <a:t>Amazon</a:t>
                      </a:r>
                      <a:endParaRPr lang="en-US" sz="1100" b="1" dirty="0"/>
                    </a:p>
                  </a:txBody>
                  <a:tcPr marL="75008" marR="75008" marT="37504" marB="37504"/>
                </a:tc>
                <a:extLst>
                  <a:ext uri="{0D108BD9-81ED-4DB2-BD59-A6C34878D82A}">
                    <a16:rowId xmlns:a16="http://schemas.microsoft.com/office/drawing/2014/main" val="1146039157"/>
                  </a:ext>
                </a:extLst>
              </a:tr>
              <a:tr h="273777">
                <a:tc>
                  <a:txBody>
                    <a:bodyPr/>
                    <a:lstStyle/>
                    <a:p>
                      <a:pPr>
                        <a:buNone/>
                      </a:pPr>
                      <a:r>
                        <a:rPr lang="en-US" sz="1100" dirty="0"/>
                        <a:t>Servo</a:t>
                      </a:r>
                      <a:endParaRPr lang="en-US" sz="1100" b="1" dirty="0"/>
                    </a:p>
                  </a:txBody>
                  <a:tcPr marL="75008" marR="75008" marT="37504" marB="37504">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7200000" scaled="0"/>
                      <a:tileRect/>
                    </a:gradFill>
                  </a:tcPr>
                </a:tc>
                <a:tc>
                  <a:txBody>
                    <a:bodyPr/>
                    <a:lstStyle/>
                    <a:p>
                      <a:pPr>
                        <a:buNone/>
                      </a:pPr>
                      <a:r>
                        <a:rPr lang="en-US" sz="1100" dirty="0"/>
                        <a:t>$42.99</a:t>
                      </a:r>
                      <a:endParaRPr lang="en-US" sz="1100" b="1" dirty="0"/>
                    </a:p>
                  </a:txBody>
                  <a:tcPr marL="75008" marR="75008" marT="37504" marB="37504"/>
                </a:tc>
                <a:tc>
                  <a:txBody>
                    <a:bodyPr/>
                    <a:lstStyle/>
                    <a:p>
                      <a:pPr>
                        <a:buNone/>
                      </a:pPr>
                      <a:r>
                        <a:rPr lang="en-US" sz="1100" dirty="0" err="1"/>
                        <a:t>RobotShop</a:t>
                      </a:r>
                      <a:endParaRPr lang="en-US" sz="1100" b="1" dirty="0" err="1"/>
                    </a:p>
                  </a:txBody>
                  <a:tcPr marL="75008" marR="75008" marT="37504" marB="37504"/>
                </a:tc>
                <a:extLst>
                  <a:ext uri="{0D108BD9-81ED-4DB2-BD59-A6C34878D82A}">
                    <a16:rowId xmlns:a16="http://schemas.microsoft.com/office/drawing/2014/main" val="758952953"/>
                  </a:ext>
                </a:extLst>
              </a:tr>
              <a:tr h="273777">
                <a:tc>
                  <a:txBody>
                    <a:bodyPr/>
                    <a:lstStyle/>
                    <a:p>
                      <a:pPr>
                        <a:buNone/>
                      </a:pPr>
                      <a:r>
                        <a:rPr lang="en-US" sz="1100" dirty="0"/>
                        <a:t>Microcontroller</a:t>
                      </a:r>
                      <a:endParaRPr lang="en-US" sz="1100" b="1" dirty="0"/>
                    </a:p>
                  </a:txBody>
                  <a:tcPr marL="75008" marR="75008" marT="37504" marB="37504">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7200000" scaled="0"/>
                      <a:tileRect/>
                    </a:gradFill>
                  </a:tcPr>
                </a:tc>
                <a:tc>
                  <a:txBody>
                    <a:bodyPr/>
                    <a:lstStyle/>
                    <a:p>
                      <a:pPr>
                        <a:buNone/>
                      </a:pPr>
                      <a:r>
                        <a:rPr lang="en-US" sz="1100" dirty="0"/>
                        <a:t>$4.50</a:t>
                      </a:r>
                      <a:endParaRPr lang="en-US" sz="1100" b="1" dirty="0"/>
                    </a:p>
                  </a:txBody>
                  <a:tcPr marL="75008" marR="75008" marT="37504" marB="37504"/>
                </a:tc>
                <a:tc>
                  <a:txBody>
                    <a:bodyPr/>
                    <a:lstStyle/>
                    <a:p>
                      <a:pPr>
                        <a:buNone/>
                      </a:pPr>
                      <a:r>
                        <a:rPr lang="en-US" sz="1100" dirty="0"/>
                        <a:t>Amazon</a:t>
                      </a:r>
                      <a:endParaRPr lang="en-US" sz="1100" b="1" dirty="0"/>
                    </a:p>
                  </a:txBody>
                  <a:tcPr marL="75008" marR="75008" marT="37504" marB="37504"/>
                </a:tc>
                <a:extLst>
                  <a:ext uri="{0D108BD9-81ED-4DB2-BD59-A6C34878D82A}">
                    <a16:rowId xmlns:a16="http://schemas.microsoft.com/office/drawing/2014/main" val="363376104"/>
                  </a:ext>
                </a:extLst>
              </a:tr>
              <a:tr h="273777">
                <a:tc>
                  <a:txBody>
                    <a:bodyPr/>
                    <a:lstStyle/>
                    <a:p>
                      <a:pPr>
                        <a:buNone/>
                      </a:pPr>
                      <a:r>
                        <a:rPr lang="en-US" sz="1100" dirty="0"/>
                        <a:t>Brackets</a:t>
                      </a:r>
                      <a:endParaRPr lang="en-US" sz="1100" b="1" dirty="0"/>
                    </a:p>
                  </a:txBody>
                  <a:tcPr marL="75008" marR="75008" marT="37504" marB="37504">
                    <a:gradFill>
                      <a:gsLst>
                        <a:gs pos="0">
                          <a:schemeClr val="accent1">
                            <a:lumMod val="67000"/>
                          </a:schemeClr>
                        </a:gs>
                        <a:gs pos="48000">
                          <a:schemeClr val="accent1">
                            <a:lumMod val="97000"/>
                            <a:lumOff val="3000"/>
                          </a:schemeClr>
                        </a:gs>
                        <a:gs pos="100000">
                          <a:schemeClr val="accent1">
                            <a:lumMod val="60000"/>
                            <a:lumOff val="40000"/>
                          </a:schemeClr>
                        </a:gs>
                      </a:gsLst>
                      <a:lin ang="7200000" scaled="0"/>
                    </a:gradFill>
                  </a:tcPr>
                </a:tc>
                <a:tc>
                  <a:txBody>
                    <a:bodyPr/>
                    <a:lstStyle/>
                    <a:p>
                      <a:pPr>
                        <a:buNone/>
                      </a:pPr>
                      <a:r>
                        <a:rPr lang="en-US" sz="1100" dirty="0"/>
                        <a:t>$17.90</a:t>
                      </a:r>
                      <a:endParaRPr lang="en-US" sz="1100" b="1" dirty="0"/>
                    </a:p>
                  </a:txBody>
                  <a:tcPr marL="75008" marR="75008" marT="37504" marB="37504"/>
                </a:tc>
                <a:tc>
                  <a:txBody>
                    <a:bodyPr/>
                    <a:lstStyle/>
                    <a:p>
                      <a:pPr>
                        <a:buNone/>
                      </a:pPr>
                      <a:r>
                        <a:rPr lang="en-US" sz="1100" dirty="0" err="1"/>
                        <a:t>RobotShop</a:t>
                      </a:r>
                      <a:endParaRPr lang="en-US" sz="1100" b="1" dirty="0" err="1"/>
                    </a:p>
                  </a:txBody>
                  <a:tcPr marL="75008" marR="75008" marT="37504" marB="37504"/>
                </a:tc>
                <a:extLst>
                  <a:ext uri="{0D108BD9-81ED-4DB2-BD59-A6C34878D82A}">
                    <a16:rowId xmlns:a16="http://schemas.microsoft.com/office/drawing/2014/main" val="151145870"/>
                  </a:ext>
                </a:extLst>
              </a:tr>
              <a:tr h="273777">
                <a:tc>
                  <a:txBody>
                    <a:bodyPr/>
                    <a:lstStyle/>
                    <a:p>
                      <a:pPr lvl="0">
                        <a:buNone/>
                      </a:pPr>
                      <a:r>
                        <a:rPr lang="en-US" sz="1100" dirty="0"/>
                        <a:t>RF Module</a:t>
                      </a:r>
                      <a:endParaRPr lang="en-US" sz="1100" b="1" dirty="0"/>
                    </a:p>
                  </a:txBody>
                  <a:tcPr marL="75008" marR="75008" marT="37504" marB="37504">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lvl="0">
                        <a:buNone/>
                      </a:pPr>
                      <a:r>
                        <a:rPr lang="en-US" sz="1100" dirty="0"/>
                        <a:t>$4.66</a:t>
                      </a:r>
                      <a:endParaRPr lang="en-US" sz="1100" b="1" dirty="0"/>
                    </a:p>
                  </a:txBody>
                  <a:tcPr marL="75008" marR="75008" marT="37504" marB="37504"/>
                </a:tc>
                <a:tc>
                  <a:txBody>
                    <a:bodyPr/>
                    <a:lstStyle/>
                    <a:p>
                      <a:pPr lvl="0">
                        <a:buNone/>
                      </a:pPr>
                      <a:r>
                        <a:rPr lang="en-US" sz="1100" dirty="0"/>
                        <a:t>AliExpress</a:t>
                      </a:r>
                      <a:endParaRPr lang="en-US" sz="1100" b="1" dirty="0"/>
                    </a:p>
                  </a:txBody>
                  <a:tcPr marL="75008" marR="75008" marT="37504" marB="37504"/>
                </a:tc>
                <a:extLst>
                  <a:ext uri="{0D108BD9-81ED-4DB2-BD59-A6C34878D82A}">
                    <a16:rowId xmlns:a16="http://schemas.microsoft.com/office/drawing/2014/main" val="15307550"/>
                  </a:ext>
                </a:extLst>
              </a:tr>
              <a:tr h="273776">
                <a:tc>
                  <a:txBody>
                    <a:bodyPr/>
                    <a:lstStyle/>
                    <a:p>
                      <a:pPr lvl="0">
                        <a:buNone/>
                      </a:pPr>
                      <a:r>
                        <a:rPr lang="en-US" sz="1100" dirty="0"/>
                        <a:t>Total</a:t>
                      </a:r>
                    </a:p>
                  </a:txBody>
                  <a:tcPr marL="75008" marR="75008" marT="37504" marB="37504"/>
                </a:tc>
                <a:tc>
                  <a:txBody>
                    <a:bodyPr/>
                    <a:lstStyle/>
                    <a:p>
                      <a:pPr lvl="0">
                        <a:buNone/>
                      </a:pPr>
                      <a:r>
                        <a:rPr lang="en-US" sz="1100" dirty="0"/>
                        <a:t>$284.01</a:t>
                      </a:r>
                    </a:p>
                  </a:txBody>
                  <a:tcPr marL="75008" marR="75008" marT="37504" marB="37504"/>
                </a:tc>
                <a:tc>
                  <a:txBody>
                    <a:bodyPr/>
                    <a:lstStyle/>
                    <a:p>
                      <a:pPr lvl="0">
                        <a:buNone/>
                      </a:pPr>
                      <a:endParaRPr lang="en-US" sz="1100" dirty="0"/>
                    </a:p>
                  </a:txBody>
                  <a:tcPr marL="75008" marR="75008" marT="37504" marB="37504"/>
                </a:tc>
                <a:extLst>
                  <a:ext uri="{0D108BD9-81ED-4DB2-BD59-A6C34878D82A}">
                    <a16:rowId xmlns:a16="http://schemas.microsoft.com/office/drawing/2014/main" val="874647319"/>
                  </a:ext>
                </a:extLst>
              </a:tr>
            </a:tbl>
          </a:graphicData>
        </a:graphic>
      </p:graphicFrame>
      <p:sp>
        <p:nvSpPr>
          <p:cNvPr id="16" name="TextBox 15">
            <a:extLst>
              <a:ext uri="{FF2B5EF4-FFF2-40B4-BE49-F238E27FC236}">
                <a16:creationId xmlns:a16="http://schemas.microsoft.com/office/drawing/2014/main" id="{475DF338-1179-4F33-BAA2-63EC78B00DBB}"/>
              </a:ext>
            </a:extLst>
          </p:cNvPr>
          <p:cNvSpPr txBox="1"/>
          <p:nvPr/>
        </p:nvSpPr>
        <p:spPr>
          <a:xfrm>
            <a:off x="2394392" y="3816183"/>
            <a:ext cx="4351304" cy="646331"/>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Financed by</a:t>
            </a:r>
            <a:r>
              <a:rPr lang="en-US" dirty="0">
                <a:cs typeface="Calibri"/>
              </a:rPr>
              <a:t> Guard Dog Valves</a:t>
            </a:r>
          </a:p>
          <a:p>
            <a:pPr algn="ctr"/>
            <a:endParaRPr lang="en-US" dirty="0">
              <a:cs typeface="Calibri"/>
            </a:endParaRPr>
          </a:p>
        </p:txBody>
      </p:sp>
      <p:cxnSp>
        <p:nvCxnSpPr>
          <p:cNvPr id="12" name="Straight Connector 11">
            <a:extLst>
              <a:ext uri="{FF2B5EF4-FFF2-40B4-BE49-F238E27FC236}">
                <a16:creationId xmlns:a16="http://schemas.microsoft.com/office/drawing/2014/main" id="{C6428192-6DD4-4FC0-920F-265102CEC82E}"/>
              </a:ext>
            </a:extLst>
          </p:cNvPr>
          <p:cNvCxnSpPr>
            <a:cxnSpLocks/>
          </p:cNvCxnSpPr>
          <p:nvPr/>
        </p:nvCxnSpPr>
        <p:spPr>
          <a:xfrm>
            <a:off x="4098192" y="1401580"/>
            <a:ext cx="0" cy="21754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619003E-5BB2-447F-86B9-E482781ADF1E}"/>
              </a:ext>
            </a:extLst>
          </p:cNvPr>
          <p:cNvCxnSpPr>
            <a:cxnSpLocks/>
          </p:cNvCxnSpPr>
          <p:nvPr/>
        </p:nvCxnSpPr>
        <p:spPr>
          <a:xfrm>
            <a:off x="5051686" y="1401580"/>
            <a:ext cx="0" cy="217547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D3BF0803-27ED-4B9C-9B4D-F49F1E3CDAA6}"/>
              </a:ext>
            </a:extLst>
          </p:cNvPr>
          <p:cNvGraphicFramePr>
            <a:graphicFrameLocks noGrp="1"/>
          </p:cNvGraphicFramePr>
          <p:nvPr>
            <p:extLst>
              <p:ext uri="{D42A27DB-BD31-4B8C-83A1-F6EECF244321}">
                <p14:modId xmlns:p14="http://schemas.microsoft.com/office/powerpoint/2010/main" val="4261841516"/>
              </p:ext>
            </p:extLst>
          </p:nvPr>
        </p:nvGraphicFramePr>
        <p:xfrm>
          <a:off x="432791" y="1963874"/>
          <a:ext cx="1627465" cy="104577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814559">
                  <a:extLst>
                    <a:ext uri="{9D8B030D-6E8A-4147-A177-3AD203B41FA5}">
                      <a16:colId xmlns:a16="http://schemas.microsoft.com/office/drawing/2014/main" val="1034737866"/>
                    </a:ext>
                  </a:extLst>
                </a:gridCol>
                <a:gridCol w="812906">
                  <a:extLst>
                    <a:ext uri="{9D8B030D-6E8A-4147-A177-3AD203B41FA5}">
                      <a16:colId xmlns:a16="http://schemas.microsoft.com/office/drawing/2014/main" val="2454645594"/>
                    </a:ext>
                  </a:extLst>
                </a:gridCol>
              </a:tblGrid>
              <a:tr h="348590">
                <a:tc>
                  <a:txBody>
                    <a:bodyPr/>
                    <a:lstStyle/>
                    <a:p>
                      <a:r>
                        <a:rPr lang="en-US" dirty="0">
                          <a:ln>
                            <a:noFill/>
                          </a:ln>
                          <a:solidFill>
                            <a:sysClr val="windowText" lastClr="000000"/>
                          </a:solidFill>
                        </a:rPr>
                        <a:t>Status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dirty="0">
                          <a:ln>
                            <a:noFill/>
                          </a:ln>
                          <a:solidFill>
                            <a:sysClr val="windowText" lastClr="000000"/>
                          </a:solidFill>
                        </a:rPr>
                        <a:t>Color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7553889"/>
                  </a:ext>
                </a:extLst>
              </a:tr>
              <a:tr h="348590">
                <a:tc>
                  <a:txBody>
                    <a:bodyPr/>
                    <a:lstStyle/>
                    <a:p>
                      <a:r>
                        <a:rPr lang="en-US" dirty="0"/>
                        <a:t>Received</a:t>
                      </a:r>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extLst>
                  <a:ext uri="{0D108BD9-81ED-4DB2-BD59-A6C34878D82A}">
                    <a16:rowId xmlns:a16="http://schemas.microsoft.com/office/drawing/2014/main" val="3822552590"/>
                  </a:ext>
                </a:extLst>
              </a:tr>
              <a:tr h="348590">
                <a:tc>
                  <a:txBody>
                    <a:bodyPr/>
                    <a:lstStyle/>
                    <a:p>
                      <a:r>
                        <a:rPr lang="en-US" dirty="0"/>
                        <a:t>Tested</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7200000" scaled="0"/>
                      <a:tileRect/>
                    </a:gradFill>
                  </a:tcPr>
                </a:tc>
                <a:extLst>
                  <a:ext uri="{0D108BD9-81ED-4DB2-BD59-A6C34878D82A}">
                    <a16:rowId xmlns:a16="http://schemas.microsoft.com/office/drawing/2014/main" val="2772256846"/>
                  </a:ext>
                </a:extLst>
              </a:tr>
            </a:tbl>
          </a:graphicData>
        </a:graphic>
      </p:graphicFrame>
    </p:spTree>
    <p:extLst>
      <p:ext uri="{BB962C8B-B14F-4D97-AF65-F5344CB8AC3E}">
        <p14:creationId xmlns:p14="http://schemas.microsoft.com/office/powerpoint/2010/main" val="2204853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61"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0"/>
            <a:ext cx="9144002" cy="514350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2">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useBgFill="1">
        <p:nvSpPr>
          <p:cNvPr id="65" name="Rectangle 64">
            <a:extLst>
              <a:ext uri="{FF2B5EF4-FFF2-40B4-BE49-F238E27FC236}">
                <a16:creationId xmlns:a16="http://schemas.microsoft.com/office/drawing/2014/main" id="{C5952BE2-F3EF-4B0A-86F5-986FE49BA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66">
            <a:extLst>
              <a:ext uri="{FF2B5EF4-FFF2-40B4-BE49-F238E27FC236}">
                <a16:creationId xmlns:a16="http://schemas.microsoft.com/office/drawing/2014/main" id="{A5912450-3395-4ED9-B7EE-F6BD262C40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D4EB909A-668D-419D-A6D2-1EEBD0BF9F25}"/>
              </a:ext>
            </a:extLst>
          </p:cNvPr>
          <p:cNvSpPr>
            <a:spLocks noGrp="1"/>
          </p:cNvSpPr>
          <p:nvPr>
            <p:ph type="title"/>
          </p:nvPr>
        </p:nvSpPr>
        <p:spPr>
          <a:xfrm>
            <a:off x="1313259" y="622852"/>
            <a:ext cx="6517482" cy="1009416"/>
          </a:xfrm>
        </p:spPr>
        <p:txBody>
          <a:bodyPr vert="horz" lIns="91440" tIns="45720" rIns="91440" bIns="45720" rtlCol="0" anchor="ctr">
            <a:normAutofit/>
          </a:bodyPr>
          <a:lstStyle/>
          <a:p>
            <a:pPr defTabSz="914400">
              <a:spcBef>
                <a:spcPct val="0"/>
              </a:spcBef>
            </a:pPr>
            <a:r>
              <a:rPr lang="en-US" sz="4800" b="1" dirty="0"/>
              <a:t>Progress</a:t>
            </a:r>
          </a:p>
        </p:txBody>
      </p:sp>
      <p:graphicFrame>
        <p:nvGraphicFramePr>
          <p:cNvPr id="7" name="Chart 6">
            <a:extLst>
              <a:ext uri="{FF2B5EF4-FFF2-40B4-BE49-F238E27FC236}">
                <a16:creationId xmlns:a16="http://schemas.microsoft.com/office/drawing/2014/main" id="{2E130B5F-EF1A-4DD9-8275-8F277665321A}"/>
              </a:ext>
            </a:extLst>
          </p:cNvPr>
          <p:cNvGraphicFramePr/>
          <p:nvPr>
            <p:extLst>
              <p:ext uri="{D42A27DB-BD31-4B8C-83A1-F6EECF244321}">
                <p14:modId xmlns:p14="http://schemas.microsoft.com/office/powerpoint/2010/main" val="2481449772"/>
              </p:ext>
            </p:extLst>
          </p:nvPr>
        </p:nvGraphicFramePr>
        <p:xfrm>
          <a:off x="1099839" y="1195151"/>
          <a:ext cx="6944321" cy="37054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95268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Shape 211"/>
        <p:cNvGrpSpPr/>
        <p:nvPr/>
      </p:nvGrpSpPr>
      <p:grpSpPr>
        <a:xfrm>
          <a:off x="0" y="0"/>
          <a:ext cx="0" cy="0"/>
          <a:chOff x="0" y="0"/>
          <a:chExt cx="0" cy="0"/>
        </a:xfrm>
      </p:grpSpPr>
      <p:pic>
        <p:nvPicPr>
          <p:cNvPr id="155"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0"/>
            <a:ext cx="9144002"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57" name="Picture 156">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useBgFill="1">
        <p:nvSpPr>
          <p:cNvPr id="159" name="Rectangle 158">
            <a:extLst>
              <a:ext uri="{FF2B5EF4-FFF2-40B4-BE49-F238E27FC236}">
                <a16:creationId xmlns:a16="http://schemas.microsoft.com/office/drawing/2014/main" id="{53E559B7-FFF0-4CD8-9260-633468131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4" name="Graphic 87">
            <a:extLst>
              <a:ext uri="{FF2B5EF4-FFF2-40B4-BE49-F238E27FC236}">
                <a16:creationId xmlns:a16="http://schemas.microsoft.com/office/drawing/2014/main" id="{ACAAF5D7-299C-47E0-BF58-5B55CABE4E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47172" y="718114"/>
            <a:ext cx="3701348" cy="3701348"/>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a:extrusionClr>
              <a:schemeClr val="bg1"/>
            </a:extrusionClr>
            <a:contourClr>
              <a:srgbClr val="C0C0C0"/>
            </a:contourClr>
          </a:sp3d>
        </p:spPr>
      </p:pic>
      <p:pic>
        <p:nvPicPr>
          <p:cNvPr id="161" name="Picture 160">
            <a:extLst>
              <a:ext uri="{FF2B5EF4-FFF2-40B4-BE49-F238E27FC236}">
                <a16:creationId xmlns:a16="http://schemas.microsoft.com/office/drawing/2014/main" id="{180BC9E0-1901-4FD9-90B5-82D9EE5137E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7">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12" name="Shape 212"/>
          <p:cNvSpPr txBox="1">
            <a:spLocks noGrp="1"/>
          </p:cNvSpPr>
          <p:nvPr>
            <p:ph type="title"/>
          </p:nvPr>
        </p:nvSpPr>
        <p:spPr>
          <a:xfrm>
            <a:off x="720090" y="718114"/>
            <a:ext cx="3131603" cy="2348935"/>
          </a:xfrm>
          <a:prstGeom prst="rect">
            <a:avLst/>
          </a:prstGeom>
        </p:spPr>
        <p:txBody>
          <a:bodyPr spcFirstLastPara="1" vert="horz" lIns="91440" tIns="45720" rIns="91440" bIns="45720" rtlCol="0" anchor="b" anchorCtr="0">
            <a:normAutofit/>
          </a:bodyPr>
          <a:lstStyle/>
          <a:p>
            <a:pPr marL="0" lvl="0" indent="0" defTabSz="914400">
              <a:spcBef>
                <a:spcPct val="0"/>
              </a:spcBef>
              <a:spcAft>
                <a:spcPts val="0"/>
              </a:spcAft>
            </a:pPr>
            <a:r>
              <a:rPr lang="en-US" sz="4100" b="1"/>
              <a:t>Questions?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Shape 88"/>
        <p:cNvGrpSpPr/>
        <p:nvPr/>
      </p:nvGrpSpPr>
      <p:grpSpPr>
        <a:xfrm>
          <a:off x="0" y="0"/>
          <a:ext cx="0" cy="0"/>
          <a:chOff x="0" y="0"/>
          <a:chExt cx="0" cy="0"/>
        </a:xfrm>
      </p:grpSpPr>
      <p:pic>
        <p:nvPicPr>
          <p:cNvPr id="105"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0"/>
            <a:ext cx="9144002"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98">
            <a:extLst>
              <a:ext uri="{FF2B5EF4-FFF2-40B4-BE49-F238E27FC236}">
                <a16:creationId xmlns:a16="http://schemas.microsoft.com/office/drawing/2014/main" id="{765E2D7E-B7BD-404F-9F71-D6620D37B9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useBgFill="1">
        <p:nvSpPr>
          <p:cNvPr id="107" name="Rectangle 100">
            <a:extLst>
              <a:ext uri="{FF2B5EF4-FFF2-40B4-BE49-F238E27FC236}">
                <a16:creationId xmlns:a16="http://schemas.microsoft.com/office/drawing/2014/main" id="{2C8B6C12-BE49-45C7-8E88-D16FE2E62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9" name="Picture 102">
            <a:extLst>
              <a:ext uri="{FF2B5EF4-FFF2-40B4-BE49-F238E27FC236}">
                <a16:creationId xmlns:a16="http://schemas.microsoft.com/office/drawing/2014/main" id="{9D3FC01C-4EFD-4868-8317-4C9F8693189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9" name="Shape 89"/>
          <p:cNvSpPr txBox="1">
            <a:spLocks noGrp="1"/>
          </p:cNvSpPr>
          <p:nvPr>
            <p:ph type="title"/>
          </p:nvPr>
        </p:nvSpPr>
        <p:spPr>
          <a:xfrm>
            <a:off x="685331" y="463887"/>
            <a:ext cx="7773338" cy="1197133"/>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600" b="1"/>
              <a:t>The Benefits</a:t>
            </a:r>
          </a:p>
        </p:txBody>
      </p:sp>
      <p:sp>
        <p:nvSpPr>
          <p:cNvPr id="90" name="Shape 90"/>
          <p:cNvSpPr txBox="1">
            <a:spLocks noGrp="1"/>
          </p:cNvSpPr>
          <p:nvPr>
            <p:ph type="body" idx="1"/>
          </p:nvPr>
        </p:nvSpPr>
        <p:spPr>
          <a:xfrm>
            <a:off x="3628360" y="1775319"/>
            <a:ext cx="4829840" cy="2568080"/>
          </a:xfrm>
          <a:prstGeom prst="rect">
            <a:avLst/>
          </a:prstGeom>
        </p:spPr>
        <p:txBody>
          <a:bodyPr spcFirstLastPara="1" vert="horz" lIns="91440" tIns="45720" rIns="91440" bIns="45720" rtlCol="0" anchorCtr="0">
            <a:normAutofit fontScale="77500" lnSpcReduction="20000"/>
          </a:bodyPr>
          <a:lstStyle/>
          <a:p>
            <a:pPr marL="457200" lvl="0" indent="-228600" defTabSz="914400">
              <a:lnSpc>
                <a:spcPct val="110000"/>
              </a:lnSpc>
              <a:spcBef>
                <a:spcPts val="0"/>
              </a:spcBef>
              <a:spcAft>
                <a:spcPts val="0"/>
              </a:spcAft>
              <a:buSzPts val="1800"/>
              <a:buFont typeface="Arial" panose="020B0604020202020204" pitchFamily="34" charset="0"/>
              <a:buChar char="•"/>
            </a:pPr>
            <a:r>
              <a:rPr lang="en-US" dirty="0"/>
              <a:t>Cost savings</a:t>
            </a:r>
          </a:p>
          <a:p>
            <a:pPr marL="914400" lvl="1" indent="-228600" defTabSz="914400">
              <a:lnSpc>
                <a:spcPct val="110000"/>
              </a:lnSpc>
              <a:spcBef>
                <a:spcPts val="0"/>
              </a:spcBef>
              <a:spcAft>
                <a:spcPts val="0"/>
              </a:spcAft>
              <a:buSzPts val="1700"/>
              <a:buFont typeface="Arial" panose="020B0604020202020204" pitchFamily="34" charset="0"/>
              <a:buChar char="•"/>
            </a:pPr>
            <a:r>
              <a:rPr lang="en-US" sz="1500" dirty="0"/>
              <a:t>Modern Sprinkler Head: $50+ annual savings</a:t>
            </a:r>
          </a:p>
          <a:p>
            <a:pPr marL="914400" lvl="1" indent="-228600" defTabSz="914400">
              <a:lnSpc>
                <a:spcPct val="110000"/>
              </a:lnSpc>
              <a:spcBef>
                <a:spcPts val="0"/>
              </a:spcBef>
              <a:spcAft>
                <a:spcPts val="0"/>
              </a:spcAft>
              <a:buSzPts val="1700"/>
              <a:buFont typeface="Arial" panose="020B0604020202020204" pitchFamily="34" charset="0"/>
              <a:buChar char="•"/>
            </a:pPr>
            <a:r>
              <a:rPr lang="en-US" sz="1500" dirty="0"/>
              <a:t>Moisture Sensors: $35+annual savings</a:t>
            </a:r>
          </a:p>
          <a:p>
            <a:pPr marL="1371600" lvl="2" indent="-228600" defTabSz="914400">
              <a:lnSpc>
                <a:spcPct val="110000"/>
              </a:lnSpc>
              <a:spcBef>
                <a:spcPts val="0"/>
              </a:spcBef>
              <a:spcAft>
                <a:spcPts val="0"/>
              </a:spcAft>
              <a:buSzPts val="1400"/>
              <a:buFont typeface="Arial" panose="020B0604020202020204" pitchFamily="34" charset="0"/>
              <a:buChar char="•"/>
            </a:pPr>
            <a:r>
              <a:rPr lang="en-US" sz="1500" dirty="0"/>
              <a:t>Average Yard: $415+ annual savings</a:t>
            </a:r>
          </a:p>
          <a:p>
            <a:pPr marL="914400" lvl="1" indent="-228600" defTabSz="914400">
              <a:lnSpc>
                <a:spcPct val="110000"/>
              </a:lnSpc>
              <a:spcBef>
                <a:spcPts val="0"/>
              </a:spcBef>
              <a:spcAft>
                <a:spcPts val="0"/>
              </a:spcAft>
              <a:buSzPts val="1700"/>
              <a:buFont typeface="Arial" panose="020B0604020202020204" pitchFamily="34" charset="0"/>
              <a:buChar char="•"/>
            </a:pPr>
            <a:r>
              <a:rPr lang="en-US" sz="1500" dirty="0"/>
              <a:t>Increased Accuracy of Watering: $15 annual savings</a:t>
            </a:r>
          </a:p>
          <a:p>
            <a:pPr marL="914400" lvl="1" indent="-228600" defTabSz="914400">
              <a:lnSpc>
                <a:spcPct val="110000"/>
              </a:lnSpc>
              <a:spcBef>
                <a:spcPts val="0"/>
              </a:spcBef>
              <a:spcAft>
                <a:spcPts val="0"/>
              </a:spcAft>
              <a:buSzPts val="1700"/>
              <a:buFont typeface="Arial" panose="020B0604020202020204" pitchFamily="34" charset="0"/>
              <a:buChar char="•"/>
            </a:pPr>
            <a:r>
              <a:rPr lang="en-US" sz="1500" dirty="0"/>
              <a:t>Energy cost of existing small pump: $30 annual</a:t>
            </a:r>
          </a:p>
          <a:p>
            <a:pPr marL="457200" lvl="0" indent="-228600" defTabSz="914400">
              <a:lnSpc>
                <a:spcPct val="110000"/>
              </a:lnSpc>
              <a:spcBef>
                <a:spcPts val="0"/>
              </a:spcBef>
              <a:spcAft>
                <a:spcPts val="0"/>
              </a:spcAft>
              <a:buSzPts val="1800"/>
              <a:buFont typeface="Arial" panose="020B0604020202020204" pitchFamily="34" charset="0"/>
              <a:buChar char="•"/>
            </a:pPr>
            <a:r>
              <a:rPr lang="en-US" dirty="0"/>
              <a:t>More effective watering</a:t>
            </a:r>
          </a:p>
          <a:p>
            <a:pPr marL="457200" lvl="0" indent="-228600" defTabSz="914400">
              <a:lnSpc>
                <a:spcPct val="110000"/>
              </a:lnSpc>
              <a:spcBef>
                <a:spcPts val="0"/>
              </a:spcBef>
              <a:spcAft>
                <a:spcPts val="0"/>
              </a:spcAft>
              <a:buSzPts val="1800"/>
              <a:buFont typeface="Arial" panose="020B0604020202020204" pitchFamily="34" charset="0"/>
              <a:buChar char="•"/>
            </a:pPr>
            <a:r>
              <a:rPr lang="en-US" dirty="0"/>
              <a:t>Low maintenance </a:t>
            </a:r>
          </a:p>
          <a:p>
            <a:pPr marL="457200" lvl="0" indent="-228600" defTabSz="914400">
              <a:lnSpc>
                <a:spcPct val="110000"/>
              </a:lnSpc>
              <a:spcBef>
                <a:spcPts val="0"/>
              </a:spcBef>
              <a:spcAft>
                <a:spcPts val="0"/>
              </a:spcAft>
              <a:buSzPts val="1800"/>
              <a:buFont typeface="Arial" panose="020B0604020202020204" pitchFamily="34" charset="0"/>
              <a:buChar char="•"/>
            </a:pPr>
            <a:r>
              <a:rPr lang="en-US" dirty="0"/>
              <a:t>Overall healthier yard</a:t>
            </a:r>
          </a:p>
          <a:p>
            <a:pPr marL="457200" lvl="0" indent="-228600" defTabSz="914400">
              <a:lnSpc>
                <a:spcPct val="110000"/>
              </a:lnSpc>
              <a:spcBef>
                <a:spcPts val="0"/>
              </a:spcBef>
              <a:spcAft>
                <a:spcPts val="0"/>
              </a:spcAft>
              <a:buSzPts val="1800"/>
              <a:buFont typeface="Arial" panose="020B0604020202020204" pitchFamily="34" charset="0"/>
              <a:buChar char="•"/>
            </a:pPr>
            <a:r>
              <a:rPr lang="en-US" dirty="0"/>
              <a:t>Availability for bulk application to communities</a:t>
            </a:r>
          </a:p>
          <a:p>
            <a:pPr marL="914400" lvl="1" indent="-228600" defTabSz="914400">
              <a:lnSpc>
                <a:spcPct val="110000"/>
              </a:lnSpc>
              <a:spcBef>
                <a:spcPts val="0"/>
              </a:spcBef>
              <a:spcAft>
                <a:spcPts val="0"/>
              </a:spcAft>
              <a:buSzPts val="1700"/>
              <a:buFont typeface="Arial" panose="020B0604020202020204" pitchFamily="34" charset="0"/>
              <a:buChar char="•"/>
            </a:pPr>
            <a:r>
              <a:rPr lang="en-US" sz="1500" dirty="0"/>
              <a:t>All cost savings would multiply by multiple yards covered</a:t>
            </a:r>
          </a:p>
          <a:p>
            <a:pPr marL="0" lvl="0" indent="-228600" defTabSz="914400">
              <a:lnSpc>
                <a:spcPct val="110000"/>
              </a:lnSpc>
              <a:spcBef>
                <a:spcPts val="1600"/>
              </a:spcBef>
              <a:spcAft>
                <a:spcPts val="1600"/>
              </a:spcAft>
              <a:buFont typeface="Arial" panose="020B0604020202020204" pitchFamily="34" charset="0"/>
              <a:buChar char="•"/>
            </a:pPr>
            <a:endParaRPr lang="en-US" dirty="0"/>
          </a:p>
        </p:txBody>
      </p:sp>
      <p:pic>
        <p:nvPicPr>
          <p:cNvPr id="9" name="Graphic 93">
            <a:extLst>
              <a:ext uri="{FF2B5EF4-FFF2-40B4-BE49-F238E27FC236}">
                <a16:creationId xmlns:a16="http://schemas.microsoft.com/office/drawing/2014/main" id="{DE6610A8-B5EF-4B16-9E6A-4F8593A321D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5046" y="1879092"/>
            <a:ext cx="2201418" cy="2201418"/>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prstMaterial="matte">
            <a:contourClr>
              <a:srgbClr val="C0C0C0"/>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0"/>
            <a:ext cx="9144002"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useBgFill="1">
        <p:nvSpPr>
          <p:cNvPr id="13" name="Rectangle 12">
            <a:extLst>
              <a:ext uri="{FF2B5EF4-FFF2-40B4-BE49-F238E27FC236}">
                <a16:creationId xmlns:a16="http://schemas.microsoft.com/office/drawing/2014/main" id="{7E2BA2D5-46A3-46C0-98C9-A072D543B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573895B-DA42-4260-AE1E-182BA41232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48179140-8124-4830-9466-E00371424EF3}"/>
              </a:ext>
            </a:extLst>
          </p:cNvPr>
          <p:cNvSpPr>
            <a:spLocks noGrp="1"/>
          </p:cNvSpPr>
          <p:nvPr>
            <p:ph type="title"/>
          </p:nvPr>
        </p:nvSpPr>
        <p:spPr>
          <a:xfrm>
            <a:off x="5677786" y="718114"/>
            <a:ext cx="2780883" cy="2348935"/>
          </a:xfrm>
        </p:spPr>
        <p:txBody>
          <a:bodyPr spcFirstLastPara="1" vert="horz" lIns="91440" tIns="45720" rIns="91440" bIns="45720" rtlCol="0" anchor="ctr" anchorCtr="0">
            <a:normAutofit/>
          </a:bodyPr>
          <a:lstStyle/>
          <a:p>
            <a:pPr defTabSz="914400">
              <a:spcBef>
                <a:spcPct val="0"/>
              </a:spcBef>
            </a:pPr>
            <a:r>
              <a:rPr lang="en-US" sz="2600" b="1"/>
              <a:t>Specifications</a:t>
            </a:r>
          </a:p>
        </p:txBody>
      </p:sp>
      <p:graphicFrame>
        <p:nvGraphicFramePr>
          <p:cNvPr id="4" name="Table 4">
            <a:extLst>
              <a:ext uri="{FF2B5EF4-FFF2-40B4-BE49-F238E27FC236}">
                <a16:creationId xmlns:a16="http://schemas.microsoft.com/office/drawing/2014/main" id="{DC7BCDBB-7646-4408-8FA5-F189E8FF19FF}"/>
              </a:ext>
            </a:extLst>
          </p:cNvPr>
          <p:cNvGraphicFramePr>
            <a:graphicFrameLocks noGrp="1"/>
          </p:cNvGraphicFramePr>
          <p:nvPr>
            <p:extLst>
              <p:ext uri="{D42A27DB-BD31-4B8C-83A1-F6EECF244321}">
                <p14:modId xmlns:p14="http://schemas.microsoft.com/office/powerpoint/2010/main" val="439283946"/>
              </p:ext>
            </p:extLst>
          </p:nvPr>
        </p:nvGraphicFramePr>
        <p:xfrm>
          <a:off x="720090" y="1195634"/>
          <a:ext cx="4501822" cy="2910400"/>
        </p:xfrm>
        <a:graphic>
          <a:graphicData uri="http://schemas.openxmlformats.org/drawingml/2006/table">
            <a:tbl>
              <a:tblPr firstRow="1" bandRow="1">
                <a:tableStyleId>{69012ECD-51FC-41F1-AA8D-1B2483CD663E}</a:tableStyleId>
              </a:tblPr>
              <a:tblGrid>
                <a:gridCol w="2250911">
                  <a:extLst>
                    <a:ext uri="{9D8B030D-6E8A-4147-A177-3AD203B41FA5}">
                      <a16:colId xmlns:a16="http://schemas.microsoft.com/office/drawing/2014/main" val="1847557390"/>
                    </a:ext>
                  </a:extLst>
                </a:gridCol>
                <a:gridCol w="2250911">
                  <a:extLst>
                    <a:ext uri="{9D8B030D-6E8A-4147-A177-3AD203B41FA5}">
                      <a16:colId xmlns:a16="http://schemas.microsoft.com/office/drawing/2014/main" val="674739167"/>
                    </a:ext>
                  </a:extLst>
                </a:gridCol>
              </a:tblGrid>
              <a:tr h="243159">
                <a:tc>
                  <a:txBody>
                    <a:bodyPr/>
                    <a:lstStyle/>
                    <a:p>
                      <a:pPr>
                        <a:buNone/>
                      </a:pPr>
                      <a:r>
                        <a:rPr lang="en-US" sz="1200" dirty="0"/>
                        <a:t>Component</a:t>
                      </a:r>
                      <a:endParaRPr lang="en-US" sz="1200" b="1" dirty="0">
                        <a:latin typeface="Calibri"/>
                      </a:endParaRPr>
                    </a:p>
                  </a:txBody>
                  <a:tcPr marL="66619" marR="66619" marT="33310" marB="33310" anchor="ctr"/>
                </a:tc>
                <a:tc>
                  <a:txBody>
                    <a:bodyPr/>
                    <a:lstStyle/>
                    <a:p>
                      <a:pPr>
                        <a:buNone/>
                      </a:pPr>
                      <a:r>
                        <a:rPr lang="en-US" sz="1200" dirty="0"/>
                        <a:t>Design Specification</a:t>
                      </a:r>
                      <a:endParaRPr lang="en-US" sz="1200" b="1" dirty="0">
                        <a:latin typeface="Calibri"/>
                      </a:endParaRPr>
                    </a:p>
                  </a:txBody>
                  <a:tcPr marL="66619" marR="66619" marT="33310" marB="33310" anchor="ctr"/>
                </a:tc>
                <a:extLst>
                  <a:ext uri="{0D108BD9-81ED-4DB2-BD59-A6C34878D82A}">
                    <a16:rowId xmlns:a16="http://schemas.microsoft.com/office/drawing/2014/main" val="3678206662"/>
                  </a:ext>
                </a:extLst>
              </a:tr>
              <a:tr h="404155">
                <a:tc>
                  <a:txBody>
                    <a:bodyPr/>
                    <a:lstStyle/>
                    <a:p>
                      <a:pPr lvl="0" algn="l">
                        <a:buNone/>
                      </a:pPr>
                      <a:r>
                        <a:rPr lang="en" sz="1200" u="none" strike="noStrike" noProof="0"/>
                        <a:t>Vehicle Size</a:t>
                      </a:r>
                      <a:endParaRPr lang="en-US" sz="1200" b="1">
                        <a:latin typeface="Calibri"/>
                      </a:endParaRPr>
                    </a:p>
                  </a:txBody>
                  <a:tcPr marL="66619" marR="66619" marT="33310" marB="33310" anchor="ctr"/>
                </a:tc>
                <a:tc>
                  <a:txBody>
                    <a:bodyPr/>
                    <a:lstStyle/>
                    <a:p>
                      <a:pPr lvl="0" algn="l">
                        <a:buNone/>
                      </a:pPr>
                      <a:r>
                        <a:rPr lang="en" sz="1200" u="none" strike="noStrike" noProof="0" dirty="0"/>
                        <a:t>21.10” x 24.13” x 5.55”</a:t>
                      </a:r>
                    </a:p>
                    <a:p>
                      <a:pPr lvl="0" algn="l">
                        <a:buNone/>
                      </a:pPr>
                      <a:r>
                        <a:rPr lang="en" sz="1200" u="none" strike="noStrike" noProof="0" dirty="0"/>
                        <a:t>(L x W x H)</a:t>
                      </a:r>
                      <a:endParaRPr lang="en" sz="1200" b="1" dirty="0">
                        <a:latin typeface="Calibri"/>
                      </a:endParaRPr>
                    </a:p>
                  </a:txBody>
                  <a:tcPr marL="66619" marR="66619" marT="33310" marB="33310" anchor="ctr"/>
                </a:tc>
                <a:extLst>
                  <a:ext uri="{0D108BD9-81ED-4DB2-BD59-A6C34878D82A}">
                    <a16:rowId xmlns:a16="http://schemas.microsoft.com/office/drawing/2014/main" val="145235890"/>
                  </a:ext>
                </a:extLst>
              </a:tr>
              <a:tr h="398603">
                <a:tc>
                  <a:txBody>
                    <a:bodyPr/>
                    <a:lstStyle/>
                    <a:p>
                      <a:pPr lvl="0" algn="l">
                        <a:buNone/>
                      </a:pPr>
                      <a:r>
                        <a:rPr lang="en" sz="1200" u="none" strike="noStrike" noProof="0"/>
                        <a:t>Obstacle Detection Distance</a:t>
                      </a:r>
                      <a:endParaRPr lang="en-US" sz="1200"/>
                    </a:p>
                    <a:p>
                      <a:pPr lvl="0">
                        <a:buNone/>
                      </a:pPr>
                      <a:endParaRPr lang="en-US" sz="1200" b="1">
                        <a:latin typeface="Calibri"/>
                      </a:endParaRPr>
                    </a:p>
                  </a:txBody>
                  <a:tcPr marL="66619" marR="66619" marT="33310" marB="33310" anchor="ctr"/>
                </a:tc>
                <a:tc>
                  <a:txBody>
                    <a:bodyPr/>
                    <a:lstStyle/>
                    <a:p>
                      <a:pPr lvl="0" algn="l">
                        <a:buNone/>
                      </a:pPr>
                      <a:r>
                        <a:rPr lang="en" sz="1200" u="none" strike="noStrike" noProof="0" dirty="0"/>
                        <a:t>2 cm to 6 m</a:t>
                      </a:r>
                      <a:endParaRPr lang="en-US" sz="1200" b="1" dirty="0">
                        <a:latin typeface="Calibri"/>
                      </a:endParaRPr>
                    </a:p>
                  </a:txBody>
                  <a:tcPr marL="66619" marR="66619" marT="33310" marB="33310" anchor="ctr"/>
                </a:tc>
                <a:extLst>
                  <a:ext uri="{0D108BD9-81ED-4DB2-BD59-A6C34878D82A}">
                    <a16:rowId xmlns:a16="http://schemas.microsoft.com/office/drawing/2014/main" val="488221537"/>
                  </a:ext>
                </a:extLst>
              </a:tr>
              <a:tr h="398603">
                <a:tc>
                  <a:txBody>
                    <a:bodyPr/>
                    <a:lstStyle/>
                    <a:p>
                      <a:pPr lvl="0" algn="l">
                        <a:buNone/>
                      </a:pPr>
                      <a:r>
                        <a:rPr lang="en" sz="1200" u="none" strike="noStrike" noProof="0" dirty="0"/>
                        <a:t>Time to Water Designated Area</a:t>
                      </a:r>
                      <a:endParaRPr lang="en-US" sz="1200" dirty="0"/>
                    </a:p>
                    <a:p>
                      <a:pPr lvl="0">
                        <a:buNone/>
                      </a:pPr>
                      <a:endParaRPr lang="en-US" sz="1200" b="1" dirty="0">
                        <a:latin typeface="Calibri"/>
                      </a:endParaRPr>
                    </a:p>
                  </a:txBody>
                  <a:tcPr marL="66619" marR="66619" marT="33310" marB="33310" anchor="ctr"/>
                </a:tc>
                <a:tc>
                  <a:txBody>
                    <a:bodyPr/>
                    <a:lstStyle/>
                    <a:p>
                      <a:pPr lvl="0" algn="l">
                        <a:buNone/>
                      </a:pPr>
                      <a:r>
                        <a:rPr lang="en" sz="1200" u="none" strike="noStrike" noProof="0" dirty="0"/>
                        <a:t>≤1 hour per zone</a:t>
                      </a:r>
                      <a:endParaRPr lang="en-US" sz="1200" b="1" dirty="0">
                        <a:latin typeface="Calibri"/>
                      </a:endParaRPr>
                    </a:p>
                  </a:txBody>
                  <a:tcPr marL="66619" marR="66619" marT="33310" marB="33310" anchor="ctr"/>
                </a:tc>
                <a:extLst>
                  <a:ext uri="{0D108BD9-81ED-4DB2-BD59-A6C34878D82A}">
                    <a16:rowId xmlns:a16="http://schemas.microsoft.com/office/drawing/2014/main" val="1810931742"/>
                  </a:ext>
                </a:extLst>
              </a:tr>
              <a:tr h="248711">
                <a:tc>
                  <a:txBody>
                    <a:bodyPr/>
                    <a:lstStyle/>
                    <a:p>
                      <a:pPr lvl="0" algn="l">
                        <a:buNone/>
                      </a:pPr>
                      <a:r>
                        <a:rPr lang="en" sz="1200" u="none" strike="noStrike" noProof="0" dirty="0"/>
                        <a:t>Targeted Rate of Water Flow</a:t>
                      </a:r>
                      <a:endParaRPr lang="en-US" sz="1200" b="1" dirty="0">
                        <a:latin typeface="Calibri"/>
                      </a:endParaRPr>
                    </a:p>
                  </a:txBody>
                  <a:tcPr marL="66619" marR="66619" marT="33310" marB="33310" anchor="ctr"/>
                </a:tc>
                <a:tc>
                  <a:txBody>
                    <a:bodyPr/>
                    <a:lstStyle/>
                    <a:p>
                      <a:pPr lvl="0" algn="l">
                        <a:buNone/>
                      </a:pPr>
                      <a:r>
                        <a:rPr lang="en" sz="1200" u="none" strike="noStrike" noProof="0"/>
                        <a:t>24 Gallons Per Minute</a:t>
                      </a:r>
                      <a:endParaRPr lang="en-US" sz="1200" b="1">
                        <a:latin typeface="Calibri"/>
                      </a:endParaRPr>
                    </a:p>
                  </a:txBody>
                  <a:tcPr marL="66619" marR="66619" marT="33310" marB="33310" anchor="ctr"/>
                </a:tc>
                <a:extLst>
                  <a:ext uri="{0D108BD9-81ED-4DB2-BD59-A6C34878D82A}">
                    <a16:rowId xmlns:a16="http://schemas.microsoft.com/office/drawing/2014/main" val="3078350923"/>
                  </a:ext>
                </a:extLst>
              </a:tr>
              <a:tr h="248711">
                <a:tc>
                  <a:txBody>
                    <a:bodyPr/>
                    <a:lstStyle/>
                    <a:p>
                      <a:pPr lvl="0" algn="l">
                        <a:buNone/>
                      </a:pPr>
                      <a:r>
                        <a:rPr lang="en" sz="1200" u="none" strike="noStrike" noProof="0"/>
                        <a:t>Average Lawn Size</a:t>
                      </a:r>
                      <a:endParaRPr lang="en-US" sz="1200" b="1">
                        <a:latin typeface="Calibri"/>
                      </a:endParaRPr>
                    </a:p>
                  </a:txBody>
                  <a:tcPr marL="66619" marR="66619" marT="33310" marB="33310" anchor="ctr"/>
                </a:tc>
                <a:tc>
                  <a:txBody>
                    <a:bodyPr/>
                    <a:lstStyle/>
                    <a:p>
                      <a:pPr lvl="0" algn="l">
                        <a:buNone/>
                      </a:pPr>
                      <a:r>
                        <a:rPr lang="en" sz="1200" u="none" strike="noStrike" noProof="0"/>
                        <a:t>  .25 acre (10890 ft^2)</a:t>
                      </a:r>
                      <a:endParaRPr lang="en-US" sz="1200" b="1">
                        <a:latin typeface="Calibri"/>
                      </a:endParaRPr>
                    </a:p>
                  </a:txBody>
                  <a:tcPr marL="66619" marR="66619" marT="33310" marB="33310" anchor="ctr"/>
                </a:tc>
                <a:extLst>
                  <a:ext uri="{0D108BD9-81ED-4DB2-BD59-A6C34878D82A}">
                    <a16:rowId xmlns:a16="http://schemas.microsoft.com/office/drawing/2014/main" val="1290138333"/>
                  </a:ext>
                </a:extLst>
              </a:tr>
              <a:tr h="404155">
                <a:tc>
                  <a:txBody>
                    <a:bodyPr/>
                    <a:lstStyle/>
                    <a:p>
                      <a:pPr lvl="0" algn="l">
                        <a:buNone/>
                      </a:pPr>
                      <a:r>
                        <a:rPr lang="en" sz="1200" u="none" strike="noStrike" noProof="0" dirty="0"/>
                        <a:t>Battery Life</a:t>
                      </a:r>
                      <a:endParaRPr lang="en-US" sz="1200" dirty="0"/>
                    </a:p>
                    <a:p>
                      <a:pPr lvl="0" algn="l">
                        <a:buNone/>
                      </a:pPr>
                      <a:endParaRPr lang="en" sz="1200" b="1" i="0" u="none" strike="noStrike" noProof="0" dirty="0">
                        <a:solidFill>
                          <a:srgbClr val="000000"/>
                        </a:solidFill>
                        <a:latin typeface="Calibri"/>
                      </a:endParaRPr>
                    </a:p>
                  </a:txBody>
                  <a:tcPr marL="66619" marR="66619" marT="33310" marB="33310" anchor="ctr"/>
                </a:tc>
                <a:tc>
                  <a:txBody>
                    <a:bodyPr/>
                    <a:lstStyle/>
                    <a:p>
                      <a:pPr lvl="0" algn="l">
                        <a:buNone/>
                      </a:pPr>
                      <a:r>
                        <a:rPr lang="en" sz="1200" u="none" strike="noStrike" noProof="0"/>
                        <a:t>≤1 hour</a:t>
                      </a:r>
                      <a:endParaRPr lang="en-US" sz="1200" b="1">
                        <a:latin typeface="Calibri"/>
                      </a:endParaRPr>
                    </a:p>
                  </a:txBody>
                  <a:tcPr marL="66619" marR="66619" marT="33310" marB="33310" anchor="ctr"/>
                </a:tc>
                <a:extLst>
                  <a:ext uri="{0D108BD9-81ED-4DB2-BD59-A6C34878D82A}">
                    <a16:rowId xmlns:a16="http://schemas.microsoft.com/office/drawing/2014/main" val="3795278890"/>
                  </a:ext>
                </a:extLst>
              </a:tr>
              <a:tr h="404155">
                <a:tc>
                  <a:txBody>
                    <a:bodyPr/>
                    <a:lstStyle/>
                    <a:p>
                      <a:pPr lvl="0" algn="l">
                        <a:buNone/>
                      </a:pPr>
                      <a:r>
                        <a:rPr lang="en" sz="1200" u="none" strike="noStrike" noProof="0"/>
                        <a:t>Printed Circuit Board Size</a:t>
                      </a:r>
                      <a:endParaRPr lang="en-US" sz="1200"/>
                    </a:p>
                    <a:p>
                      <a:pPr lvl="0" algn="l">
                        <a:buNone/>
                      </a:pPr>
                      <a:endParaRPr lang="en" sz="1200" b="1" i="0" u="none" strike="noStrike" noProof="0">
                        <a:solidFill>
                          <a:srgbClr val="000000"/>
                        </a:solidFill>
                        <a:latin typeface="Calibri"/>
                      </a:endParaRPr>
                    </a:p>
                  </a:txBody>
                  <a:tcPr marL="66619" marR="66619" marT="33310" marB="33310" anchor="ctr"/>
                </a:tc>
                <a:tc>
                  <a:txBody>
                    <a:bodyPr/>
                    <a:lstStyle/>
                    <a:p>
                      <a:pPr lvl="0" algn="l">
                        <a:buNone/>
                      </a:pPr>
                      <a:r>
                        <a:rPr lang="en" sz="1200" u="none" strike="noStrike" noProof="0" dirty="0"/>
                        <a:t>6” x 5” (L x W)</a:t>
                      </a:r>
                      <a:endParaRPr lang="en-US" sz="1200" b="1" dirty="0">
                        <a:latin typeface="Calibri"/>
                      </a:endParaRPr>
                    </a:p>
                  </a:txBody>
                  <a:tcPr marL="66619" marR="66619" marT="33310" marB="33310" anchor="ctr"/>
                </a:tc>
                <a:extLst>
                  <a:ext uri="{0D108BD9-81ED-4DB2-BD59-A6C34878D82A}">
                    <a16:rowId xmlns:a16="http://schemas.microsoft.com/office/drawing/2014/main" val="3647506351"/>
                  </a:ext>
                </a:extLst>
              </a:tr>
            </a:tbl>
          </a:graphicData>
        </a:graphic>
      </p:graphicFrame>
      <p:cxnSp>
        <p:nvCxnSpPr>
          <p:cNvPr id="5" name="Straight Connector 4">
            <a:extLst>
              <a:ext uri="{FF2B5EF4-FFF2-40B4-BE49-F238E27FC236}">
                <a16:creationId xmlns:a16="http://schemas.microsoft.com/office/drawing/2014/main" id="{A6A0BE9C-0874-44AA-BCDF-1C924E59AB78}"/>
              </a:ext>
            </a:extLst>
          </p:cNvPr>
          <p:cNvCxnSpPr>
            <a:cxnSpLocks/>
          </p:cNvCxnSpPr>
          <p:nvPr/>
        </p:nvCxnSpPr>
        <p:spPr>
          <a:xfrm>
            <a:off x="2825646" y="1454046"/>
            <a:ext cx="0" cy="26519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9038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6"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0"/>
            <a:ext cx="9144002" cy="51435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useBgFill="1">
        <p:nvSpPr>
          <p:cNvPr id="30" name="Rectangle 29">
            <a:extLst>
              <a:ext uri="{FF2B5EF4-FFF2-40B4-BE49-F238E27FC236}">
                <a16:creationId xmlns:a16="http://schemas.microsoft.com/office/drawing/2014/main" id="{7E2BA2D5-46A3-46C0-98C9-A072D543B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map&#10;&#10;Description generated with high confidence">
            <a:extLst>
              <a:ext uri="{FF2B5EF4-FFF2-40B4-BE49-F238E27FC236}">
                <a16:creationId xmlns:a16="http://schemas.microsoft.com/office/drawing/2014/main" id="{5B9ED2ED-E919-4542-BB48-D62156335692}"/>
              </a:ext>
            </a:extLst>
          </p:cNvPr>
          <p:cNvPicPr>
            <a:picLocks noChangeAspect="1"/>
          </p:cNvPicPr>
          <p:nvPr/>
        </p:nvPicPr>
        <p:blipFill>
          <a:blip r:embed="rId4"/>
          <a:stretch>
            <a:fillRect/>
          </a:stretch>
        </p:blipFill>
        <p:spPr>
          <a:xfrm>
            <a:off x="765469" y="718114"/>
            <a:ext cx="4411066" cy="3705296"/>
          </a:xfrm>
          <a:prstGeom prst="roundRect">
            <a:avLst>
              <a:gd name="adj" fmla="val 5301"/>
            </a:avLst>
          </a:prstGeom>
          <a:ln w="82550" cap="sq">
            <a:solidFill>
              <a:schemeClr val="bg1"/>
            </a:solidFill>
            <a:miter lim="800000"/>
          </a:ln>
          <a:effectLst/>
          <a:scene3d>
            <a:camera prst="orthographicFront"/>
            <a:lightRig rig="threePt" dir="t">
              <a:rot lat="0" lon="0" rev="2700000"/>
            </a:lightRig>
          </a:scene3d>
          <a:sp3d>
            <a:contourClr>
              <a:srgbClr val="C0C0C0"/>
            </a:contourClr>
          </a:sp3d>
        </p:spPr>
      </p:pic>
      <p:pic>
        <p:nvPicPr>
          <p:cNvPr id="32" name="Picture 31">
            <a:extLst>
              <a:ext uri="{FF2B5EF4-FFF2-40B4-BE49-F238E27FC236}">
                <a16:creationId xmlns:a16="http://schemas.microsoft.com/office/drawing/2014/main" id="{3573895B-DA42-4260-AE1E-182BA41232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F53513BC-162A-4BCE-9425-B2C4054AAFB3}"/>
              </a:ext>
            </a:extLst>
          </p:cNvPr>
          <p:cNvSpPr>
            <a:spLocks noGrp="1"/>
          </p:cNvSpPr>
          <p:nvPr>
            <p:ph type="title"/>
          </p:nvPr>
        </p:nvSpPr>
        <p:spPr>
          <a:xfrm>
            <a:off x="5677786" y="718114"/>
            <a:ext cx="2780883" cy="2348935"/>
          </a:xfrm>
        </p:spPr>
        <p:txBody>
          <a:bodyPr vert="horz" lIns="91440" tIns="45720" rIns="91440" bIns="45720" rtlCol="0" anchor="b">
            <a:normAutofit/>
          </a:bodyPr>
          <a:lstStyle/>
          <a:p>
            <a:pPr defTabSz="914400">
              <a:spcBef>
                <a:spcPct val="0"/>
              </a:spcBef>
            </a:pPr>
            <a:r>
              <a:rPr lang="en-US" sz="4400" b="1"/>
              <a:t>Overall System Diagram</a:t>
            </a:r>
          </a:p>
        </p:txBody>
      </p:sp>
    </p:spTree>
    <p:extLst>
      <p:ext uri="{BB962C8B-B14F-4D97-AF65-F5344CB8AC3E}">
        <p14:creationId xmlns:p14="http://schemas.microsoft.com/office/powerpoint/2010/main" val="4294813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Shape 81"/>
        <p:cNvGrpSpPr/>
        <p:nvPr/>
      </p:nvGrpSpPr>
      <p:grpSpPr>
        <a:xfrm>
          <a:off x="0" y="0"/>
          <a:ext cx="0" cy="0"/>
          <a:chOff x="0" y="0"/>
          <a:chExt cx="0" cy="0"/>
        </a:xfrm>
      </p:grpSpPr>
      <p:pic>
        <p:nvPicPr>
          <p:cNvPr id="89"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0"/>
            <a:ext cx="9144002" cy="5143500"/>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90">
            <a:extLst>
              <a:ext uri="{FF2B5EF4-FFF2-40B4-BE49-F238E27FC236}">
                <a16:creationId xmlns:a16="http://schemas.microsoft.com/office/drawing/2014/main" id="{765E2D7E-B7BD-404F-9F71-D6620D37B9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useBgFill="1">
        <p:nvSpPr>
          <p:cNvPr id="93" name="Rectangle 92">
            <a:extLst>
              <a:ext uri="{FF2B5EF4-FFF2-40B4-BE49-F238E27FC236}">
                <a16:creationId xmlns:a16="http://schemas.microsoft.com/office/drawing/2014/main" id="{6E3254AE-C4CD-426D-A6E8-7FA13B0F8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Shape 84"/>
          <p:cNvPicPr preferRelativeResize="0"/>
          <p:nvPr/>
        </p:nvPicPr>
        <p:blipFill>
          <a:blip r:embed="rId5">
            <a:extLst/>
          </a:blip>
          <a:stretch>
            <a:fillRect/>
          </a:stretch>
        </p:blipFill>
        <p:spPr>
          <a:xfrm>
            <a:off x="4813300" y="2129165"/>
            <a:ext cx="3577664" cy="1860385"/>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a:contourClr>
              <a:srgbClr val="C0C0C0"/>
            </a:contourClr>
          </a:sp3d>
        </p:spPr>
      </p:pic>
      <p:pic>
        <p:nvPicPr>
          <p:cNvPr id="95" name="Picture 94">
            <a:extLst>
              <a:ext uri="{FF2B5EF4-FFF2-40B4-BE49-F238E27FC236}">
                <a16:creationId xmlns:a16="http://schemas.microsoft.com/office/drawing/2014/main" id="{F5C53434-A0C7-4A81-8EB0-D460DAD9BB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2" name="Shape 82"/>
          <p:cNvSpPr txBox="1">
            <a:spLocks noGrp="1"/>
          </p:cNvSpPr>
          <p:nvPr>
            <p:ph type="title"/>
          </p:nvPr>
        </p:nvSpPr>
        <p:spPr>
          <a:xfrm>
            <a:off x="685331" y="463887"/>
            <a:ext cx="7773338" cy="1197133"/>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600" b="1"/>
              <a:t>Drive System: Traxxas Summit 1/10th Scale</a:t>
            </a:r>
          </a:p>
        </p:txBody>
      </p:sp>
      <p:sp>
        <p:nvSpPr>
          <p:cNvPr id="83" name="Shape 83"/>
          <p:cNvSpPr txBox="1">
            <a:spLocks noGrp="1"/>
          </p:cNvSpPr>
          <p:nvPr>
            <p:ph type="body" idx="1"/>
          </p:nvPr>
        </p:nvSpPr>
        <p:spPr>
          <a:xfrm>
            <a:off x="685330" y="1775319"/>
            <a:ext cx="3645370" cy="2568080"/>
          </a:xfrm>
          <a:prstGeom prst="rect">
            <a:avLst/>
          </a:prstGeom>
        </p:spPr>
        <p:txBody>
          <a:bodyPr spcFirstLastPara="1" vert="horz" lIns="91440" tIns="45720" rIns="91440" bIns="45720" rtlCol="0" anchorCtr="0">
            <a:normAutofit/>
          </a:bodyPr>
          <a:lstStyle/>
          <a:p>
            <a:pPr marL="457200" lvl="0" indent="-228600" defTabSz="914400">
              <a:spcBef>
                <a:spcPts val="0"/>
              </a:spcBef>
              <a:spcAft>
                <a:spcPts val="600"/>
              </a:spcAft>
              <a:buSzPts val="1800"/>
              <a:buFont typeface="Arial" panose="020B0604020202020204" pitchFamily="34" charset="0"/>
              <a:buChar char="•"/>
            </a:pPr>
            <a:r>
              <a:rPr lang="en-US" sz="1300"/>
              <a:t>4 wheel drive</a:t>
            </a:r>
          </a:p>
          <a:p>
            <a:pPr marL="457200" lvl="0" indent="-228600" defTabSz="914400">
              <a:spcBef>
                <a:spcPts val="0"/>
              </a:spcBef>
              <a:spcAft>
                <a:spcPts val="600"/>
              </a:spcAft>
              <a:buSzPts val="1800"/>
              <a:buFont typeface="Arial" panose="020B0604020202020204" pitchFamily="34" charset="0"/>
              <a:buChar char="•"/>
            </a:pPr>
            <a:r>
              <a:rPr lang="en-US" sz="1300"/>
              <a:t>Durable suspension </a:t>
            </a:r>
          </a:p>
          <a:p>
            <a:pPr marL="457200" lvl="0" indent="-228600" defTabSz="914400">
              <a:spcBef>
                <a:spcPts val="0"/>
              </a:spcBef>
              <a:spcAft>
                <a:spcPts val="600"/>
              </a:spcAft>
              <a:buSzPts val="1800"/>
              <a:buFont typeface="Arial" panose="020B0604020202020204" pitchFamily="34" charset="0"/>
              <a:buChar char="•"/>
            </a:pPr>
            <a:r>
              <a:rPr lang="en-US" sz="1300"/>
              <a:t>Modular for modification of all parts</a:t>
            </a:r>
          </a:p>
          <a:p>
            <a:pPr marL="457200" lvl="0" indent="-228600" defTabSz="914400">
              <a:spcBef>
                <a:spcPts val="0"/>
              </a:spcBef>
              <a:spcAft>
                <a:spcPts val="600"/>
              </a:spcAft>
              <a:buSzPts val="1800"/>
              <a:buFont typeface="Arial" panose="020B0604020202020204" pitchFamily="34" charset="0"/>
              <a:buChar char="•"/>
            </a:pPr>
            <a:r>
              <a:rPr lang="en-US" sz="1300"/>
              <a:t>Proper scale for designed prototype</a:t>
            </a:r>
          </a:p>
          <a:p>
            <a:pPr marL="457200" lvl="0" indent="-228600" defTabSz="914400">
              <a:spcBef>
                <a:spcPts val="0"/>
              </a:spcBef>
              <a:spcAft>
                <a:spcPts val="600"/>
              </a:spcAft>
              <a:buSzPts val="1800"/>
              <a:buFont typeface="Arial" panose="020B0604020202020204" pitchFamily="34" charset="0"/>
              <a:buChar char="•"/>
            </a:pPr>
            <a:r>
              <a:rPr lang="en-US" sz="1300"/>
              <a:t>Relatively low weight</a:t>
            </a:r>
          </a:p>
          <a:p>
            <a:pPr marL="457200" lvl="0" indent="-228600" defTabSz="914400">
              <a:spcBef>
                <a:spcPts val="0"/>
              </a:spcBef>
              <a:spcAft>
                <a:spcPts val="600"/>
              </a:spcAft>
              <a:buSzPts val="1800"/>
              <a:buFont typeface="Arial" panose="020B0604020202020204" pitchFamily="34" charset="0"/>
              <a:buChar char="•"/>
            </a:pPr>
            <a:r>
              <a:rPr lang="en-US" sz="1300"/>
              <a:t>Comes with reliable, rechargeable battery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Shape 100"/>
        <p:cNvGrpSpPr/>
        <p:nvPr/>
      </p:nvGrpSpPr>
      <p:grpSpPr>
        <a:xfrm>
          <a:off x="0" y="0"/>
          <a:ext cx="0" cy="0"/>
          <a:chOff x="0" y="0"/>
          <a:chExt cx="0" cy="0"/>
        </a:xfrm>
      </p:grpSpPr>
      <p:pic>
        <p:nvPicPr>
          <p:cNvPr id="128" name="Picture 2">
            <a:extLst>
              <a:ext uri="{FF2B5EF4-FFF2-40B4-BE49-F238E27FC236}">
                <a16:creationId xmlns:a16="http://schemas.microsoft.com/office/drawing/2014/main" id="{ED331677-26DE-4EC1-9413-2FBC100AD5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0"/>
            <a:ext cx="9144002"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111">
            <a:extLst>
              <a:ext uri="{FF2B5EF4-FFF2-40B4-BE49-F238E27FC236}">
                <a16:creationId xmlns:a16="http://schemas.microsoft.com/office/drawing/2014/main" id="{10CC3C8B-9B38-40BE-833A-3D26F28AFD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useBgFill="1">
        <p:nvSpPr>
          <p:cNvPr id="114" name="Rectangle 113">
            <a:extLst>
              <a:ext uri="{FF2B5EF4-FFF2-40B4-BE49-F238E27FC236}">
                <a16:creationId xmlns:a16="http://schemas.microsoft.com/office/drawing/2014/main" id="{6EE8E5DC-277F-45E4-B997-594EE7D9C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6" name="Picture 2">
            <a:extLst>
              <a:ext uri="{FF2B5EF4-FFF2-40B4-BE49-F238E27FC236}">
                <a16:creationId xmlns:a16="http://schemas.microsoft.com/office/drawing/2014/main" id="{63A9BAA5-B0B5-49B4-9F3A-30FE0943B0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0"/>
            <a:ext cx="9144002" cy="5143500"/>
          </a:xfrm>
          <a:prstGeom prst="rect">
            <a:avLst/>
          </a:prstGeom>
          <a:noFill/>
          <a:extLst>
            <a:ext uri="{909E8E84-426E-40DD-AFC4-6F175D3DCCD1}">
              <a14:hiddenFill xmlns:a14="http://schemas.microsoft.com/office/drawing/2010/main">
                <a:solidFill>
                  <a:srgbClr val="FFFFFF"/>
                </a:solidFill>
              </a14:hiddenFill>
            </a:ext>
          </a:extLst>
        </p:spPr>
      </p:pic>
      <p:sp>
        <p:nvSpPr>
          <p:cNvPr id="118" name="Rounded Rectangle 14">
            <a:extLst>
              <a:ext uri="{FF2B5EF4-FFF2-40B4-BE49-F238E27FC236}">
                <a16:creationId xmlns:a16="http://schemas.microsoft.com/office/drawing/2014/main" id="{C9365C9C-8B33-4A82-8785-902F356BC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8934" y="463887"/>
            <a:ext cx="2570318" cy="4197015"/>
          </a:xfrm>
          <a:prstGeom prst="roundRect">
            <a:avLst>
              <a:gd name="adj" fmla="val 4838"/>
            </a:avLst>
          </a:prstGeom>
          <a:solidFill>
            <a:srgbClr val="FFFFFF"/>
          </a:solid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 name="Shape 104"/>
          <p:cNvPicPr preferRelativeResize="0"/>
          <p:nvPr/>
        </p:nvPicPr>
        <p:blipFill>
          <a:blip r:embed="rId5">
            <a:extLst/>
          </a:blip>
          <a:stretch>
            <a:fillRect/>
          </a:stretch>
        </p:blipFill>
        <p:spPr>
          <a:xfrm rot="5400000">
            <a:off x="7098225" y="2084486"/>
            <a:ext cx="551732" cy="373622"/>
          </a:xfrm>
          <a:prstGeom prst="roundRect">
            <a:avLst>
              <a:gd name="adj" fmla="val 0"/>
            </a:avLst>
          </a:prstGeom>
          <a:noFill/>
          <a:ln w="82550" cap="sq">
            <a:noFill/>
            <a:miter lim="800000"/>
          </a:ln>
          <a:effectLst/>
        </p:spPr>
      </p:pic>
      <p:pic>
        <p:nvPicPr>
          <p:cNvPr id="105" name="Shape 105"/>
          <p:cNvPicPr preferRelativeResize="0"/>
          <p:nvPr/>
        </p:nvPicPr>
        <p:blipFill>
          <a:blip r:embed="rId6">
            <a:extLst/>
          </a:blip>
          <a:stretch>
            <a:fillRect/>
          </a:stretch>
        </p:blipFill>
        <p:spPr>
          <a:xfrm>
            <a:off x="6424712" y="2547163"/>
            <a:ext cx="1917979" cy="1992440"/>
          </a:xfrm>
          <a:prstGeom prst="roundRect">
            <a:avLst>
              <a:gd name="adj" fmla="val 5301"/>
            </a:avLst>
          </a:prstGeom>
          <a:noFill/>
          <a:ln w="82550" cap="sq">
            <a:noFill/>
            <a:miter lim="800000"/>
          </a:ln>
          <a:effectLst/>
        </p:spPr>
      </p:pic>
      <p:pic>
        <p:nvPicPr>
          <p:cNvPr id="103" name="Shape 103"/>
          <p:cNvPicPr preferRelativeResize="0"/>
          <p:nvPr/>
        </p:nvPicPr>
        <p:blipFill>
          <a:blip r:embed="rId7">
            <a:extLst/>
          </a:blip>
          <a:stretch>
            <a:fillRect/>
          </a:stretch>
        </p:blipFill>
        <p:spPr>
          <a:xfrm>
            <a:off x="6473245" y="480623"/>
            <a:ext cx="1801693" cy="1452104"/>
          </a:xfrm>
          <a:prstGeom prst="roundRect">
            <a:avLst>
              <a:gd name="adj" fmla="val 5301"/>
            </a:avLst>
          </a:prstGeom>
          <a:noFill/>
          <a:ln w="82550" cap="sq">
            <a:noFill/>
            <a:miter lim="800000"/>
          </a:ln>
          <a:effectLst/>
        </p:spPr>
      </p:pic>
      <p:pic>
        <p:nvPicPr>
          <p:cNvPr id="130" name="Picture 119">
            <a:extLst>
              <a:ext uri="{FF2B5EF4-FFF2-40B4-BE49-F238E27FC236}">
                <a16:creationId xmlns:a16="http://schemas.microsoft.com/office/drawing/2014/main" id="{04846EBF-5B46-42A8-A4F6-88FEA00D51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0"/>
            <a:ext cx="9143999" cy="5143500"/>
          </a:xfrm>
          <a:prstGeom prst="rect">
            <a:avLst/>
          </a:prstGeom>
        </p:spPr>
      </p:pic>
      <p:sp>
        <p:nvSpPr>
          <p:cNvPr id="101" name="Shape 101"/>
          <p:cNvSpPr txBox="1">
            <a:spLocks noGrp="1"/>
          </p:cNvSpPr>
          <p:nvPr>
            <p:ph type="title"/>
          </p:nvPr>
        </p:nvSpPr>
        <p:spPr>
          <a:xfrm>
            <a:off x="685332" y="480623"/>
            <a:ext cx="4923153" cy="1180397"/>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600" b="1" kern="1200" cap="all" baseline="0">
                <a:solidFill>
                  <a:schemeClr val="tx1"/>
                </a:solidFill>
                <a:effectLst/>
                <a:latin typeface="+mj-lt"/>
                <a:ea typeface="+mj-ea"/>
                <a:cs typeface="+mj-cs"/>
              </a:rPr>
              <a:t>Wireless Node</a:t>
            </a:r>
          </a:p>
        </p:txBody>
      </p:sp>
      <p:sp>
        <p:nvSpPr>
          <p:cNvPr id="102" name="Shape 102"/>
          <p:cNvSpPr txBox="1">
            <a:spLocks noGrp="1"/>
          </p:cNvSpPr>
          <p:nvPr>
            <p:ph type="body" idx="1"/>
          </p:nvPr>
        </p:nvSpPr>
        <p:spPr>
          <a:xfrm>
            <a:off x="801309" y="1749921"/>
            <a:ext cx="4923155" cy="2910981"/>
          </a:xfrm>
          <a:prstGeom prst="rect">
            <a:avLst/>
          </a:prstGeom>
        </p:spPr>
        <p:txBody>
          <a:bodyPr spcFirstLastPara="1" vert="horz" lIns="91440" tIns="45720" rIns="91440" bIns="45720" rtlCol="0" anchor="ctr" anchorCtr="0">
            <a:normAutofit/>
          </a:bodyPr>
          <a:lstStyle/>
          <a:p>
            <a:pPr marL="457200" lvl="0" indent="-228600" defTabSz="914400">
              <a:spcBef>
                <a:spcPts val="0"/>
              </a:spcBef>
              <a:spcAft>
                <a:spcPts val="0"/>
              </a:spcAft>
              <a:buSzPts val="1800"/>
              <a:buFont typeface="Arial" panose="020B0604020202020204" pitchFamily="34" charset="0"/>
              <a:buChar char="•"/>
            </a:pPr>
            <a:r>
              <a:rPr lang="en-US" sz="1400"/>
              <a:t>Improvement on Triton</a:t>
            </a:r>
          </a:p>
          <a:p>
            <a:pPr marL="457200" lvl="0" indent="-228600" defTabSz="914400">
              <a:spcBef>
                <a:spcPts val="0"/>
              </a:spcBef>
              <a:spcAft>
                <a:spcPts val="0"/>
              </a:spcAft>
              <a:buSzPts val="1800"/>
              <a:buFont typeface="Arial" panose="020B0604020202020204" pitchFamily="34" charset="0"/>
              <a:buChar char="•"/>
            </a:pPr>
            <a:r>
              <a:rPr lang="en-US" sz="1400"/>
              <a:t>Moisture, humidity and temperature</a:t>
            </a:r>
          </a:p>
          <a:p>
            <a:pPr marL="457200" lvl="0" indent="-228600" defTabSz="914400">
              <a:spcBef>
                <a:spcPts val="0"/>
              </a:spcBef>
              <a:spcAft>
                <a:spcPts val="0"/>
              </a:spcAft>
              <a:buSzPts val="1800"/>
              <a:buFont typeface="Arial" panose="020B0604020202020204" pitchFamily="34" charset="0"/>
              <a:buChar char="•"/>
            </a:pPr>
            <a:r>
              <a:rPr lang="en-US" sz="1400"/>
              <a:t>Durable enclosure</a:t>
            </a:r>
          </a:p>
          <a:p>
            <a:pPr marL="0" lvl="0" indent="-228600" defTabSz="914400">
              <a:spcBef>
                <a:spcPts val="1600"/>
              </a:spcBef>
              <a:spcAft>
                <a:spcPts val="1600"/>
              </a:spcAft>
              <a:buFont typeface="Arial" panose="020B0604020202020204" pitchFamily="34" charset="0"/>
              <a:buChar char="•"/>
            </a:pPr>
            <a:endParaRPr lang="en-US" sz="1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62"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0"/>
            <a:ext cx="9144002" cy="514350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54">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useBgFill="1">
        <p:nvSpPr>
          <p:cNvPr id="65" name="Rectangle 56">
            <a:extLst>
              <a:ext uri="{FF2B5EF4-FFF2-40B4-BE49-F238E27FC236}">
                <a16:creationId xmlns:a16="http://schemas.microsoft.com/office/drawing/2014/main" id="{31CA2540-FD07-4286-91E4-8D0DE4E50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6" name="Picture 58">
            <a:extLst>
              <a:ext uri="{FF2B5EF4-FFF2-40B4-BE49-F238E27FC236}">
                <a16:creationId xmlns:a16="http://schemas.microsoft.com/office/drawing/2014/main" id="{214924F5-CDC2-4DFA-82F3-4843ADD678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55295" t="89389" r="26987" b="24"/>
          <a:stretch/>
        </p:blipFill>
        <p:spPr>
          <a:xfrm>
            <a:off x="7196667" y="0"/>
            <a:ext cx="1947333" cy="654531"/>
          </a:xfrm>
          <a:prstGeom prst="rect">
            <a:avLst/>
          </a:prstGeom>
        </p:spPr>
      </p:pic>
      <p:pic>
        <p:nvPicPr>
          <p:cNvPr id="8" name="Picture 7" descr="A screenshot of a cell phone&#10;&#10;Description generated with high confidence">
            <a:extLst>
              <a:ext uri="{FF2B5EF4-FFF2-40B4-BE49-F238E27FC236}">
                <a16:creationId xmlns:a16="http://schemas.microsoft.com/office/drawing/2014/main" id="{26C05492-8E38-4E02-BFD4-FB437E6EE1E6}"/>
              </a:ext>
            </a:extLst>
          </p:cNvPr>
          <p:cNvPicPr>
            <a:picLocks noChangeAspect="1"/>
          </p:cNvPicPr>
          <p:nvPr/>
        </p:nvPicPr>
        <p:blipFill>
          <a:blip r:embed="rId5"/>
          <a:stretch>
            <a:fillRect/>
          </a:stretch>
        </p:blipFill>
        <p:spPr>
          <a:xfrm>
            <a:off x="824028" y="721076"/>
            <a:ext cx="3885929" cy="3701348"/>
          </a:xfrm>
          <a:prstGeom prst="roundRect">
            <a:avLst>
              <a:gd name="adj" fmla="val 5301"/>
            </a:avLst>
          </a:prstGeom>
          <a:ln w="82550" cap="sq">
            <a:noFill/>
            <a:miter lim="800000"/>
          </a:ln>
          <a:effectLst/>
          <a:scene3d>
            <a:camera prst="orthographicFront"/>
            <a:lightRig rig="threePt" dir="t">
              <a:rot lat="0" lon="0" rev="2700000"/>
            </a:lightRig>
          </a:scene3d>
          <a:sp3d>
            <a:contourClr>
              <a:srgbClr val="C0C0C0"/>
            </a:contourClr>
          </a:sp3d>
        </p:spPr>
      </p:pic>
      <p:pic>
        <p:nvPicPr>
          <p:cNvPr id="61" name="Picture 60">
            <a:extLst>
              <a:ext uri="{FF2B5EF4-FFF2-40B4-BE49-F238E27FC236}">
                <a16:creationId xmlns:a16="http://schemas.microsoft.com/office/drawing/2014/main" id="{AED59812-6820-446C-B994-0D059C97DC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91927" t="72411" b="13751"/>
          <a:stretch/>
        </p:blipFill>
        <p:spPr>
          <a:xfrm>
            <a:off x="113193" y="4173425"/>
            <a:ext cx="1006159" cy="970075"/>
          </a:xfrm>
          <a:custGeom>
            <a:avLst/>
            <a:gdLst>
              <a:gd name="connsiteX0" fmla="*/ 0 w 1341545"/>
              <a:gd name="connsiteY0" fmla="*/ 0 h 1293433"/>
              <a:gd name="connsiteX1" fmla="*/ 1341545 w 1341545"/>
              <a:gd name="connsiteY1" fmla="*/ 0 h 1293433"/>
              <a:gd name="connsiteX2" fmla="*/ 1341545 w 1341545"/>
              <a:gd name="connsiteY2" fmla="*/ 1293433 h 1293433"/>
              <a:gd name="connsiteX3" fmla="*/ 150847 w 1341545"/>
              <a:gd name="connsiteY3" fmla="*/ 1293433 h 1293433"/>
              <a:gd name="connsiteX4" fmla="*/ 66240 w 1341545"/>
              <a:gd name="connsiteY4" fmla="*/ 1183451 h 1293433"/>
              <a:gd name="connsiteX5" fmla="*/ 0 w 1341545"/>
              <a:gd name="connsiteY5" fmla="*/ 1061841 h 129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545" h="1293433">
                <a:moveTo>
                  <a:pt x="0" y="0"/>
                </a:moveTo>
                <a:lnTo>
                  <a:pt x="1341545" y="0"/>
                </a:lnTo>
                <a:lnTo>
                  <a:pt x="1341545" y="1293433"/>
                </a:lnTo>
                <a:lnTo>
                  <a:pt x="150847" y="1293433"/>
                </a:lnTo>
                <a:lnTo>
                  <a:pt x="66240" y="1183451"/>
                </a:lnTo>
                <a:lnTo>
                  <a:pt x="0" y="1061841"/>
                </a:lnTo>
                <a:close/>
              </a:path>
            </a:pathLst>
          </a:custGeom>
        </p:spPr>
      </p:pic>
      <p:pic>
        <p:nvPicPr>
          <p:cNvPr id="63" name="Picture 62">
            <a:extLst>
              <a:ext uri="{FF2B5EF4-FFF2-40B4-BE49-F238E27FC236}">
                <a16:creationId xmlns:a16="http://schemas.microsoft.com/office/drawing/2014/main" id="{E844ED7C-1917-40D8-8B42-1B1C27BC5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3623" t="43915" r="1" b="18252"/>
          <a:stretch/>
        </p:blipFill>
        <p:spPr>
          <a:xfrm>
            <a:off x="5689995" y="2356739"/>
            <a:ext cx="3454005" cy="2786761"/>
          </a:xfrm>
          <a:prstGeom prst="rect">
            <a:avLst/>
          </a:prstGeom>
        </p:spPr>
      </p:pic>
      <p:sp>
        <p:nvSpPr>
          <p:cNvPr id="2" name="Title 1">
            <a:extLst>
              <a:ext uri="{FF2B5EF4-FFF2-40B4-BE49-F238E27FC236}">
                <a16:creationId xmlns:a16="http://schemas.microsoft.com/office/drawing/2014/main" id="{B9CC41AA-61D8-4FCE-94F0-09BD30CCE451}"/>
              </a:ext>
            </a:extLst>
          </p:cNvPr>
          <p:cNvSpPr>
            <a:spLocks noGrp="1"/>
          </p:cNvSpPr>
          <p:nvPr>
            <p:ph type="title"/>
          </p:nvPr>
        </p:nvSpPr>
        <p:spPr>
          <a:xfrm>
            <a:off x="5052314" y="920459"/>
            <a:ext cx="3246614" cy="1881910"/>
          </a:xfrm>
        </p:spPr>
        <p:txBody>
          <a:bodyPr vert="horz" lIns="91440" tIns="45720" rIns="91440" bIns="45720" rtlCol="0" anchor="b">
            <a:normAutofit/>
          </a:bodyPr>
          <a:lstStyle/>
          <a:p>
            <a:pPr defTabSz="914400">
              <a:spcBef>
                <a:spcPct val="0"/>
              </a:spcBef>
            </a:pPr>
            <a:r>
              <a:rPr lang="en-US" sz="4100" b="1"/>
              <a:t>Hardware Block Diagram</a:t>
            </a:r>
          </a:p>
        </p:txBody>
      </p:sp>
    </p:spTree>
    <p:extLst>
      <p:ext uri="{BB962C8B-B14F-4D97-AF65-F5344CB8AC3E}">
        <p14:creationId xmlns:p14="http://schemas.microsoft.com/office/powerpoint/2010/main" val="1514553081"/>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TotalTime>
  <Words>786</Words>
  <Application>Microsoft Office PowerPoint</Application>
  <PresentationFormat>On-screen Show (16:9)</PresentationFormat>
  <Paragraphs>292</Paragraphs>
  <Slides>33</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Open Sans</vt:lpstr>
      <vt:lpstr>Tw Cen MT</vt:lpstr>
      <vt:lpstr>Calibri Light</vt:lpstr>
      <vt:lpstr>Droplet</vt:lpstr>
      <vt:lpstr>      AIV Autonomous Irrigation Vehicle </vt:lpstr>
      <vt:lpstr>AIV Motivation </vt:lpstr>
      <vt:lpstr>Existing Issues with Current Watering System and Objectives</vt:lpstr>
      <vt:lpstr>The Benefits</vt:lpstr>
      <vt:lpstr>Specifications</vt:lpstr>
      <vt:lpstr>Overall System Diagram</vt:lpstr>
      <vt:lpstr>Drive System: Traxxas Summit 1/10th Scale</vt:lpstr>
      <vt:lpstr>Wireless Node</vt:lpstr>
      <vt:lpstr>Hardware Block Diagram</vt:lpstr>
      <vt:lpstr>LIDAR</vt:lpstr>
      <vt:lpstr>Ultrasonic Range Finder</vt:lpstr>
      <vt:lpstr>Microcontroller</vt:lpstr>
      <vt:lpstr>Computer</vt:lpstr>
      <vt:lpstr>Wireless Communication </vt:lpstr>
      <vt:lpstr> PCB Schematic</vt:lpstr>
      <vt:lpstr>PCB Layout</vt:lpstr>
      <vt:lpstr>PCB Layout</vt:lpstr>
      <vt:lpstr>Prototyping</vt:lpstr>
      <vt:lpstr>Software Flowchart</vt:lpstr>
      <vt:lpstr>Use Case Diagram</vt:lpstr>
      <vt:lpstr>Class Diagram </vt:lpstr>
      <vt:lpstr>Operating System</vt:lpstr>
      <vt:lpstr>Communication with mesh network</vt:lpstr>
      <vt:lpstr>MAP PLOTTING</vt:lpstr>
      <vt:lpstr>Obstacle  Avoidance​</vt:lpstr>
      <vt:lpstr>Map Updating​</vt:lpstr>
      <vt:lpstr>Long Path Finding</vt:lpstr>
      <vt:lpstr>A* Search</vt:lpstr>
      <vt:lpstr>Movement Control of AIV</vt:lpstr>
      <vt:lpstr>Work Distribution</vt:lpstr>
      <vt:lpstr>Budget</vt:lpstr>
      <vt:lpstr>Progress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AIV Autonomous Irrigation Vehicle</dc:title>
  <dc:creator>Dharani C</dc:creator>
  <cp:lastModifiedBy>Dharani C</cp:lastModifiedBy>
  <cp:revision>35</cp:revision>
  <dcterms:modified xsi:type="dcterms:W3CDTF">2018-06-21T02:23:41Z</dcterms:modified>
</cp:coreProperties>
</file>